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9"/>
  </p:notesMasterIdLst>
  <p:handoutMasterIdLst>
    <p:handoutMasterId r:id="rId30"/>
  </p:handoutMasterIdLst>
  <p:sldIdLst>
    <p:sldId id="296" r:id="rId2"/>
    <p:sldId id="349" r:id="rId3"/>
    <p:sldId id="351" r:id="rId4"/>
    <p:sldId id="395" r:id="rId5"/>
    <p:sldId id="396" r:id="rId6"/>
    <p:sldId id="368" r:id="rId7"/>
    <p:sldId id="258" r:id="rId8"/>
    <p:sldId id="397" r:id="rId9"/>
    <p:sldId id="266" r:id="rId10"/>
    <p:sldId id="398" r:id="rId11"/>
    <p:sldId id="390" r:id="rId12"/>
    <p:sldId id="401" r:id="rId13"/>
    <p:sldId id="399" r:id="rId14"/>
    <p:sldId id="348" r:id="rId15"/>
    <p:sldId id="391" r:id="rId16"/>
    <p:sldId id="347" r:id="rId17"/>
    <p:sldId id="330" r:id="rId18"/>
    <p:sldId id="375" r:id="rId19"/>
    <p:sldId id="376" r:id="rId20"/>
    <p:sldId id="374" r:id="rId21"/>
    <p:sldId id="346" r:id="rId22"/>
    <p:sldId id="400" r:id="rId23"/>
    <p:sldId id="382" r:id="rId24"/>
    <p:sldId id="394" r:id="rId25"/>
    <p:sldId id="333" r:id="rId26"/>
    <p:sldId id="324" r:id="rId27"/>
    <p:sldId id="325" r:id="rId28"/>
  </p:sldIdLst>
  <p:sldSz cx="9144000" cy="6858000" type="letter"/>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n Andrei Iancu" initials="DAI" lastIdx="21" clrIdx="6"/>
  <p:cmAuthor id="1" name="Dan Andrei Iancu" initials="DAI [10]" lastIdx="1" clrIdx="0"/>
  <p:cmAuthor id="8" name="Do Young Yoon" initials="DYY [2]" lastIdx="1" clrIdx="7"/>
  <p:cmAuthor id="2" name="Do Young Yoon" initials="DYY" lastIdx="5" clrIdx="1"/>
  <p:cmAuthor id="9" name="Microsoft Office User" initials="MOU" lastIdx="7" clrIdx="8"/>
  <p:cmAuthor id="3" name="Dan Andrei Iancu" initials="DAI [11]" lastIdx="1" clrIdx="2"/>
  <p:cmAuthor id="4" name="Dan Andrei Iancu" initials="DAI [4]" lastIdx="1" clrIdx="3"/>
  <p:cmAuthor id="5" name="Dan Andrei Iancu" initials="DAI [5]" lastIdx="1" clrIdx="4"/>
  <p:cmAuthor id="6" name="Dan Andrei Iancu" initials="DAI [9]"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8312"/>
    <a:srgbClr val="00B050"/>
    <a:srgbClr val="4074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26"/>
    <p:restoredTop sz="92361"/>
  </p:normalViewPr>
  <p:slideViewPr>
    <p:cSldViewPr snapToGrid="0" snapToObjects="1">
      <p:cViewPr varScale="1">
        <p:scale>
          <a:sx n="129" d="100"/>
          <a:sy n="129" d="100"/>
        </p:scale>
        <p:origin x="9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26CA880-487F-A748-8C2E-686677DDEB7D}" type="datetimeFigureOut">
              <a:rPr lang="en-US" smtClean="0"/>
              <a:t>11/18/2021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23FED5-CFA0-3349-BE6C-091ADD3D8C85}" type="slidenum">
              <a:rPr lang="en-US" smtClean="0"/>
              <a:t>‹#›</a:t>
            </a:fld>
            <a:endParaRPr lang="en-US"/>
          </a:p>
        </p:txBody>
      </p:sp>
    </p:spTree>
    <p:extLst>
      <p:ext uri="{BB962C8B-B14F-4D97-AF65-F5344CB8AC3E}">
        <p14:creationId xmlns:p14="http://schemas.microsoft.com/office/powerpoint/2010/main" val="1780733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ABE4A51-ABCF-1846-BD63-1D86AB4CFF13}" type="datetimeFigureOut">
              <a:rPr lang="en-US" smtClean="0"/>
              <a:t>11/18/2021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30317-CB96-0D4B-9A7B-A5E540C1B49F}" type="slidenum">
              <a:rPr lang="en-US" smtClean="0"/>
              <a:t>‹#›</a:t>
            </a:fld>
            <a:endParaRPr lang="en-US"/>
          </a:p>
        </p:txBody>
      </p:sp>
    </p:spTree>
    <p:extLst>
      <p:ext uri="{BB962C8B-B14F-4D97-AF65-F5344CB8AC3E}">
        <p14:creationId xmlns:p14="http://schemas.microsoft.com/office/powerpoint/2010/main" val="5140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9630317-CB96-0D4B-9A7B-A5E540C1B49F}" type="slidenum">
              <a:rPr lang="en-US" smtClean="0"/>
              <a:t>1</a:t>
            </a:fld>
            <a:endParaRPr lang="en-US"/>
          </a:p>
        </p:txBody>
      </p:sp>
    </p:spTree>
    <p:extLst>
      <p:ext uri="{BB962C8B-B14F-4D97-AF65-F5344CB8AC3E}">
        <p14:creationId xmlns:p14="http://schemas.microsoft.com/office/powerpoint/2010/main" val="48423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in the static problem, / the decision maker chooses all the monitoring times at time 0, / and commits to the schedule until the end. //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at the k-</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monitoring time </a:t>
            </a:r>
            <a:r>
              <a:rPr lang="en-US" sz="1200" kern="1200" dirty="0" err="1">
                <a:solidFill>
                  <a:schemeClr val="tx1"/>
                </a:solidFill>
                <a:effectLst/>
                <a:latin typeface="+mn-lt"/>
                <a:ea typeface="+mn-ea"/>
                <a:cs typeface="+mn-cs"/>
              </a:rPr>
              <a:t>t_k</a:t>
            </a:r>
            <a:r>
              <a:rPr lang="en-US" sz="1200" kern="1200" dirty="0">
                <a:solidFill>
                  <a:schemeClr val="tx1"/>
                </a:solidFill>
                <a:effectLst/>
                <a:latin typeface="+mn-lt"/>
                <a:ea typeface="+mn-ea"/>
                <a:cs typeface="+mn-cs"/>
              </a:rPr>
              <a:t>, / the value-to-go function, denoted by </a:t>
            </a:r>
            <a:r>
              <a:rPr lang="en-US" sz="1200" kern="1200" dirty="0" err="1">
                <a:solidFill>
                  <a:schemeClr val="tx1"/>
                </a:solidFill>
                <a:effectLst/>
                <a:latin typeface="+mn-lt"/>
                <a:ea typeface="+mn-ea"/>
                <a:cs typeface="+mn-cs"/>
              </a:rPr>
              <a:t>V_k</a:t>
            </a:r>
            <a:r>
              <a:rPr lang="en-US" sz="1200" kern="1200" dirty="0">
                <a:solidFill>
                  <a:schemeClr val="tx1"/>
                </a:solidFill>
                <a:effectLst/>
                <a:latin typeface="+mn-lt"/>
                <a:ea typeface="+mn-ea"/>
                <a:cs typeface="+mn-cs"/>
              </a:rPr>
              <a:t>, / is the maximum of / the reward from stopping now with </a:t>
            </a:r>
            <a:r>
              <a:rPr lang="en-US" sz="1200" kern="1200" dirty="0" err="1">
                <a:solidFill>
                  <a:schemeClr val="tx1"/>
                </a:solidFill>
                <a:effectLst/>
                <a:latin typeface="+mn-lt"/>
                <a:ea typeface="+mn-ea"/>
                <a:cs typeface="+mn-cs"/>
              </a:rPr>
              <a:t>x_i</a:t>
            </a:r>
            <a:r>
              <a:rPr lang="en-US" sz="1200" kern="1200" dirty="0">
                <a:solidFill>
                  <a:schemeClr val="tx1"/>
                </a:solidFill>
                <a:effectLst/>
                <a:latin typeface="+mn-lt"/>
                <a:ea typeface="+mn-ea"/>
                <a:cs typeface="+mn-cs"/>
              </a:rPr>
              <a:t> / and the worst-case continuation reward.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the decision maker maximizes the overall worst-case reward at time 0 / over the set of all monitoring times. We the worst-case optimal reward for the static problem as V.</a:t>
            </a:r>
          </a:p>
          <a:p>
            <a:pPr lvl="0"/>
            <a:endParaRPr lang="en-US" dirty="0"/>
          </a:p>
        </p:txBody>
      </p:sp>
      <p:sp>
        <p:nvSpPr>
          <p:cNvPr id="4" name="Slide Number Placeholder 3"/>
          <p:cNvSpPr>
            <a:spLocks noGrp="1"/>
          </p:cNvSpPr>
          <p:nvPr>
            <p:ph type="sldNum" sz="quarter" idx="10"/>
          </p:nvPr>
        </p:nvSpPr>
        <p:spPr/>
        <p:txBody>
          <a:bodyPr/>
          <a:lstStyle/>
          <a:p>
            <a:fld id="{C9630317-CB96-0D4B-9A7B-A5E540C1B49F}" type="slidenum">
              <a:rPr lang="en-US" smtClean="0"/>
              <a:t>10</a:t>
            </a:fld>
            <a:endParaRPr lang="en-US"/>
          </a:p>
        </p:txBody>
      </p:sp>
    </p:spTree>
    <p:extLst>
      <p:ext uri="{BB962C8B-B14F-4D97-AF65-F5344CB8AC3E}">
        <p14:creationId xmlns:p14="http://schemas.microsoft.com/office/powerpoint/2010/main" val="380904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630317-CB96-0D4B-9A7B-A5E540C1B49F}" type="slidenum">
              <a:rPr lang="en-US" smtClean="0"/>
              <a:t>11</a:t>
            </a:fld>
            <a:endParaRPr lang="en-US"/>
          </a:p>
        </p:txBody>
      </p:sp>
    </p:spTree>
    <p:extLst>
      <p:ext uri="{BB962C8B-B14F-4D97-AF65-F5344CB8AC3E}">
        <p14:creationId xmlns:p14="http://schemas.microsoft.com/office/powerpoint/2010/main" val="155033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630317-CB96-0D4B-9A7B-A5E540C1B49F}" type="slidenum">
              <a:rPr lang="en-US" smtClean="0"/>
              <a:t>12</a:t>
            </a:fld>
            <a:endParaRPr lang="en-US"/>
          </a:p>
        </p:txBody>
      </p:sp>
    </p:spTree>
    <p:extLst>
      <p:ext uri="{BB962C8B-B14F-4D97-AF65-F5344CB8AC3E}">
        <p14:creationId xmlns:p14="http://schemas.microsoft.com/office/powerpoint/2010/main" val="920155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now under the assumptions, we first prove that J is equal to V, meaning that the optimal worst-case reward under dynamic monitoring is the same as under static monitoring.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theorem suggests that even for non-worst-case realizations, we can solve the dynamic problem by repeatedly solving the static problem. </a:t>
            </a:r>
            <a:endParaRPr lang="en-US" b="1" dirty="0"/>
          </a:p>
        </p:txBody>
      </p:sp>
      <p:sp>
        <p:nvSpPr>
          <p:cNvPr id="4" name="Slide Number Placeholder 3"/>
          <p:cNvSpPr>
            <a:spLocks noGrp="1"/>
          </p:cNvSpPr>
          <p:nvPr>
            <p:ph type="sldNum" sz="quarter" idx="10"/>
          </p:nvPr>
        </p:nvSpPr>
        <p:spPr/>
        <p:txBody>
          <a:bodyPr/>
          <a:lstStyle/>
          <a:p>
            <a:fld id="{C9630317-CB96-0D4B-9A7B-A5E540C1B49F}" type="slidenum">
              <a:rPr lang="en-US" smtClean="0"/>
              <a:t>14</a:t>
            </a:fld>
            <a:endParaRPr lang="en-US"/>
          </a:p>
        </p:txBody>
      </p:sp>
    </p:spTree>
    <p:extLst>
      <p:ext uri="{BB962C8B-B14F-4D97-AF65-F5344CB8AC3E}">
        <p14:creationId xmlns:p14="http://schemas.microsoft.com/office/powerpoint/2010/main" val="1475101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 is, </a:t>
            </a:r>
          </a:p>
          <a:p>
            <a:pPr lvl="0"/>
            <a:r>
              <a:rPr lang="en-US" sz="1200" kern="1200" dirty="0">
                <a:solidFill>
                  <a:schemeClr val="tx1"/>
                </a:solidFill>
                <a:effectLst/>
                <a:latin typeface="+mn-lt"/>
                <a:ea typeface="+mn-ea"/>
                <a:cs typeface="+mn-cs"/>
              </a:rPr>
              <a:t>Suppose that the decision maker solved the static problem at time 0 with</a:t>
            </a:r>
            <a:r>
              <a:rPr lang="en-US" sz="1200" kern="1200" baseline="0" dirty="0">
                <a:solidFill>
                  <a:schemeClr val="tx1"/>
                </a:solidFill>
                <a:effectLst/>
                <a:latin typeface="+mn-lt"/>
                <a:ea typeface="+mn-ea"/>
                <a:cs typeface="+mn-cs"/>
              </a:rPr>
              <a:t> some crude projection for the future state evolution.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Now, focusing only on the worst-case scenario, he solves the static problem and obtain a sequence of monitoring times t_1 to </a:t>
            </a:r>
            <a:r>
              <a:rPr lang="en-US" sz="1200" kern="1200" baseline="0" dirty="0" err="1">
                <a:solidFill>
                  <a:schemeClr val="tx1"/>
                </a:solidFill>
                <a:effectLst/>
                <a:latin typeface="+mn-lt"/>
                <a:ea typeface="+mn-ea"/>
                <a:cs typeface="+mn-cs"/>
              </a:rPr>
              <a:t>t_n</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Then, at time t_1, he observes</a:t>
            </a:r>
            <a:r>
              <a:rPr lang="en-US" sz="1200" kern="1200" baseline="0" dirty="0">
                <a:solidFill>
                  <a:schemeClr val="tx1"/>
                </a:solidFill>
                <a:effectLst/>
                <a:latin typeface="+mn-lt"/>
                <a:ea typeface="+mn-ea"/>
                <a:cs typeface="+mn-cs"/>
              </a:rPr>
              <a:t> the current state value x_1, which is not necessarily equal to the nature’s worst-case action. With this new information x_2,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He updates his projection for the future state evolution, that is consistent with both x_0 and x_1, and then, solve another static problem with this new starting point x_1 over the remaining time horizon t_1 to T. With this new set of monitoring times, </a:t>
            </a:r>
            <a:r>
              <a:rPr lang="en-US" sz="1200" kern="1200" dirty="0">
                <a:solidFill>
                  <a:schemeClr val="tx1"/>
                </a:solidFill>
                <a:effectLst/>
                <a:latin typeface="+mn-lt"/>
                <a:ea typeface="+mn-ea"/>
                <a:cs typeface="+mn-cs"/>
              </a:rPr>
              <a:t>the second monitoring time will be adjusted to t_2’.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we repeat</a:t>
            </a:r>
            <a:r>
              <a:rPr lang="en-US" sz="1200" kern="1200" baseline="0" dirty="0">
                <a:solidFill>
                  <a:schemeClr val="tx1"/>
                </a:solidFill>
                <a:effectLst/>
                <a:latin typeface="+mn-lt"/>
                <a:ea typeface="+mn-ea"/>
                <a:cs typeface="+mn-cs"/>
              </a:rPr>
              <a:t> this process. A</a:t>
            </a:r>
            <a:r>
              <a:rPr lang="en-US" sz="1200" kern="1200" dirty="0">
                <a:solidFill>
                  <a:schemeClr val="tx1"/>
                </a:solidFill>
                <a:effectLst/>
                <a:latin typeface="+mn-lt"/>
                <a:ea typeface="+mn-ea"/>
                <a:cs typeface="+mn-cs"/>
              </a:rPr>
              <a:t>ccording to Theorem 1, this algorithm for dynamic monitoring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worst-case optimal. </a:t>
            </a:r>
            <a:endParaRPr lang="en-US" baseline="0" dirty="0"/>
          </a:p>
        </p:txBody>
      </p:sp>
      <p:sp>
        <p:nvSpPr>
          <p:cNvPr id="4" name="Slide Number Placeholder 3"/>
          <p:cNvSpPr>
            <a:spLocks noGrp="1"/>
          </p:cNvSpPr>
          <p:nvPr>
            <p:ph type="sldNum" sz="quarter" idx="10"/>
          </p:nvPr>
        </p:nvSpPr>
        <p:spPr/>
        <p:txBody>
          <a:bodyPr/>
          <a:lstStyle/>
          <a:p>
            <a:fld id="{C9630317-CB96-0D4B-9A7B-A5E540C1B49F}" type="slidenum">
              <a:rPr lang="en-US" smtClean="0"/>
              <a:t>15</a:t>
            </a:fld>
            <a:endParaRPr lang="en-US"/>
          </a:p>
        </p:txBody>
      </p:sp>
    </p:spTree>
    <p:extLst>
      <p:ext uri="{BB962C8B-B14F-4D97-AF65-F5344CB8AC3E}">
        <p14:creationId xmlns:p14="http://schemas.microsoft.com/office/powerpoint/2010/main" val="1054593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the optimal policy under dynamic monitoring can be recovered through solving the static version, solving the static problem becomes more important.</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for the static problem, under the assumptions, we show that if the monitoring times are optimally chosen, it is optimal either to stop at the last monitoring time </a:t>
            </a:r>
            <a:r>
              <a:rPr lang="en-US" sz="1200" kern="1200" dirty="0" err="1">
                <a:solidFill>
                  <a:schemeClr val="tx1"/>
                </a:solidFill>
                <a:effectLst/>
                <a:latin typeface="+mn-lt"/>
                <a:ea typeface="+mn-ea"/>
                <a:cs typeface="+mn-cs"/>
              </a:rPr>
              <a:t>t_n</a:t>
            </a:r>
            <a:r>
              <a:rPr lang="en-US" sz="1200" kern="1200" dirty="0">
                <a:solidFill>
                  <a:schemeClr val="tx1"/>
                </a:solidFill>
                <a:effectLst/>
                <a:latin typeface="+mn-lt"/>
                <a:ea typeface="+mn-ea"/>
                <a:cs typeface="+mn-cs"/>
              </a:rPr>
              <a:t> or to continue until the end.  This simplifies our static problem to solve these two optimization problems.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Solving these problems critically rely on the structure of reward function and the uncertainty sets. </a:t>
            </a:r>
            <a:endParaRPr lang="en-US" baseline="0" dirty="0"/>
          </a:p>
        </p:txBody>
      </p:sp>
      <p:sp>
        <p:nvSpPr>
          <p:cNvPr id="4" name="Slide Number Placeholder 3"/>
          <p:cNvSpPr>
            <a:spLocks noGrp="1"/>
          </p:cNvSpPr>
          <p:nvPr>
            <p:ph type="sldNum" sz="quarter" idx="10"/>
          </p:nvPr>
        </p:nvSpPr>
        <p:spPr/>
        <p:txBody>
          <a:bodyPr/>
          <a:lstStyle/>
          <a:p>
            <a:fld id="{C9630317-CB96-0D4B-9A7B-A5E540C1B49F}" type="slidenum">
              <a:rPr lang="en-US" smtClean="0"/>
              <a:t>16</a:t>
            </a:fld>
            <a:endParaRPr lang="en-US"/>
          </a:p>
        </p:txBody>
      </p:sp>
    </p:spTree>
    <p:extLst>
      <p:ext uri="{BB962C8B-B14F-4D97-AF65-F5344CB8AC3E}">
        <p14:creationId xmlns:p14="http://schemas.microsoft.com/office/powerpoint/2010/main" val="1982369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remainder</a:t>
            </a:r>
            <a:r>
              <a:rPr lang="en-US" sz="1200" kern="1200" baseline="0" dirty="0">
                <a:solidFill>
                  <a:schemeClr val="tx1"/>
                </a:solidFill>
                <a:effectLst/>
                <a:latin typeface="+mn-lt"/>
                <a:ea typeface="+mn-ea"/>
                <a:cs typeface="+mn-cs"/>
              </a:rPr>
              <a:t> of this presentation</a:t>
            </a:r>
            <a:r>
              <a:rPr lang="en-US" sz="1200" kern="1200" dirty="0">
                <a:solidFill>
                  <a:schemeClr val="tx1"/>
                </a:solidFill>
                <a:effectLst/>
                <a:latin typeface="+mn-lt"/>
                <a:ea typeface="+mn-ea"/>
                <a:cs typeface="+mn-cs"/>
              </a:rPr>
              <a:t>, I will focus on the lattice</a:t>
            </a:r>
            <a:r>
              <a:rPr lang="en-US" sz="1200" kern="1200" baseline="0" dirty="0">
                <a:solidFill>
                  <a:schemeClr val="tx1"/>
                </a:solidFill>
                <a:effectLst/>
                <a:latin typeface="+mn-lt"/>
                <a:ea typeface="+mn-ea"/>
                <a:cs typeface="+mn-cs"/>
              </a:rPr>
              <a:t> uncertainty sets introduced before. The uncertainty set with lower and upper bounds, l and u where those l and u being stationary, depending only on the time between the monitoring times</a:t>
            </a:r>
            <a:r>
              <a:rPr lang="en-US" sz="1200" kern="1200" dirty="0">
                <a:solidFill>
                  <a:schemeClr val="tx1"/>
                </a:solidFill>
                <a:effectLst/>
                <a:latin typeface="+mn-lt"/>
                <a:ea typeface="+mn-ea"/>
                <a:cs typeface="+mn-cs"/>
              </a:rPr>
              <a:t>. In this case, solution depends on its curvature. </a:t>
            </a:r>
            <a:endParaRPr lang="en-US" baseline="0" dirty="0"/>
          </a:p>
        </p:txBody>
      </p:sp>
      <p:sp>
        <p:nvSpPr>
          <p:cNvPr id="4" name="Slide Number Placeholder 3"/>
          <p:cNvSpPr>
            <a:spLocks noGrp="1"/>
          </p:cNvSpPr>
          <p:nvPr>
            <p:ph type="sldNum" sz="quarter" idx="10"/>
          </p:nvPr>
        </p:nvSpPr>
        <p:spPr/>
        <p:txBody>
          <a:bodyPr/>
          <a:lstStyle/>
          <a:p>
            <a:fld id="{C9630317-CB96-0D4B-9A7B-A5E540C1B49F}" type="slidenum">
              <a:rPr lang="en-US" smtClean="0"/>
              <a:t>17</a:t>
            </a:fld>
            <a:endParaRPr lang="en-US"/>
          </a:p>
        </p:txBody>
      </p:sp>
    </p:spTree>
    <p:extLst>
      <p:ext uri="{BB962C8B-B14F-4D97-AF65-F5344CB8AC3E}">
        <p14:creationId xmlns:p14="http://schemas.microsoft.com/office/powerpoint/2010/main" val="1173616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convex l, </a:t>
            </a:r>
            <a:r>
              <a:rPr lang="en-US" sz="1200" kern="1200" dirty="0">
                <a:solidFill>
                  <a:schemeClr val="tx1"/>
                </a:solidFill>
                <a:effectLst/>
                <a:latin typeface="+mn-lt"/>
                <a:ea typeface="+mn-ea"/>
                <a:cs typeface="+mn-cs"/>
              </a:rPr>
              <a:t>it is worst-case optimal to stop at the first monitoring time. This is because the uncertainty growth is decreasing over time,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decision maker does not gain much from observations and the initial observation gives the most conservative lower bound for the future. </a:t>
            </a:r>
            <a:endParaRPr lang="en-US" baseline="0" dirty="0"/>
          </a:p>
        </p:txBody>
      </p:sp>
      <p:sp>
        <p:nvSpPr>
          <p:cNvPr id="4" name="Slide Number Placeholder 3"/>
          <p:cNvSpPr>
            <a:spLocks noGrp="1"/>
          </p:cNvSpPr>
          <p:nvPr>
            <p:ph type="sldNum" sz="quarter" idx="10"/>
          </p:nvPr>
        </p:nvSpPr>
        <p:spPr/>
        <p:txBody>
          <a:bodyPr/>
          <a:lstStyle/>
          <a:p>
            <a:fld id="{C9630317-CB96-0D4B-9A7B-A5E540C1B49F}" type="slidenum">
              <a:rPr lang="en-US" smtClean="0"/>
              <a:t>18</a:t>
            </a:fld>
            <a:endParaRPr lang="en-US"/>
          </a:p>
        </p:txBody>
      </p:sp>
    </p:spTree>
    <p:extLst>
      <p:ext uri="{BB962C8B-B14F-4D97-AF65-F5344CB8AC3E}">
        <p14:creationId xmlns:p14="http://schemas.microsoft.com/office/powerpoint/2010/main" val="1096459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l is concave, it is worst-case optimal to use</a:t>
            </a:r>
            <a:r>
              <a:rPr lang="en-US" sz="1200" kern="1200" baseline="0" dirty="0">
                <a:solidFill>
                  <a:schemeClr val="tx1"/>
                </a:solidFill>
                <a:effectLst/>
                <a:latin typeface="+mn-lt"/>
                <a:ea typeface="+mn-ea"/>
                <a:cs typeface="+mn-cs"/>
              </a:rPr>
              <a:t> up all monitoring chances. Due to increasing rate of uncertainty growth, each </a:t>
            </a:r>
            <a:r>
              <a:rPr lang="en-US" sz="1200" kern="1200" dirty="0">
                <a:solidFill>
                  <a:schemeClr val="tx1"/>
                </a:solidFill>
                <a:effectLst/>
                <a:latin typeface="+mn-lt"/>
                <a:ea typeface="+mn-ea"/>
                <a:cs typeface="+mn-cs"/>
              </a:rPr>
              <a:t>observation becomes more valuable to reduce the uncertainty.</a:t>
            </a:r>
            <a:r>
              <a:rPr lang="en-US" sz="1200" kern="1200" baseline="0" dirty="0">
                <a:solidFill>
                  <a:schemeClr val="tx1"/>
                </a:solidFill>
                <a:effectLst/>
                <a:latin typeface="+mn-lt"/>
                <a:ea typeface="+mn-ea"/>
                <a:cs typeface="+mn-cs"/>
              </a:rPr>
              <a:t> So the monitoring times are chosen in order to maximally reduce the uncertainty, and with smooth concave l, due to Jensen’s inequality, it is optimal to evenly distribute the monitoring times until stopping.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These basic intuitions can be transferred to non-stationary bounds as well.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630317-CB96-0D4B-9A7B-A5E540C1B49F}" type="slidenum">
              <a:rPr lang="en-US" smtClean="0"/>
              <a:t>19</a:t>
            </a:fld>
            <a:endParaRPr lang="en-US"/>
          </a:p>
        </p:txBody>
      </p:sp>
    </p:spTree>
    <p:extLst>
      <p:ext uri="{BB962C8B-B14F-4D97-AF65-F5344CB8AC3E}">
        <p14:creationId xmlns:p14="http://schemas.microsoft.com/office/powerpoint/2010/main" val="1944818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next half, I will go over a case study where we actually implement our framework to a real application,</a:t>
            </a:r>
            <a:r>
              <a:rPr lang="en-US" sz="1200" kern="1200" baseline="0" dirty="0">
                <a:solidFill>
                  <a:schemeClr val="tx1"/>
                </a:solidFill>
                <a:effectLst/>
                <a:latin typeface="+mn-lt"/>
                <a:ea typeface="+mn-ea"/>
                <a:cs typeface="+mn-cs"/>
              </a:rPr>
              <a:t> designing monitoring and treatment policies for CAV. To briefly remind you, with heart transplantation, patients should be monitored for CAV stages, chronic rejection against the new organ, and it is very important to decide when to re-transplant. The re-transplantation decision here corresponds to the stopping decision.</a:t>
            </a:r>
            <a:endParaRPr lang="en-US" dirty="0"/>
          </a:p>
        </p:txBody>
      </p:sp>
      <p:sp>
        <p:nvSpPr>
          <p:cNvPr id="4" name="Slide Number Placeholder 3"/>
          <p:cNvSpPr>
            <a:spLocks noGrp="1"/>
          </p:cNvSpPr>
          <p:nvPr>
            <p:ph type="sldNum" sz="quarter" idx="10"/>
          </p:nvPr>
        </p:nvSpPr>
        <p:spPr/>
        <p:txBody>
          <a:bodyPr/>
          <a:lstStyle/>
          <a:p>
            <a:fld id="{C9630317-CB96-0D4B-9A7B-A5E540C1B49F}" type="slidenum">
              <a:rPr lang="en-US" smtClean="0"/>
              <a:t>20</a:t>
            </a:fld>
            <a:endParaRPr lang="en-US"/>
          </a:p>
        </p:txBody>
      </p:sp>
    </p:spTree>
    <p:extLst>
      <p:ext uri="{BB962C8B-B14F-4D97-AF65-F5344CB8AC3E}">
        <p14:creationId xmlns:p14="http://schemas.microsoft.com/office/powerpoint/2010/main" val="9316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many practical settings, / monitoring serves as a tool to manage uncertainty, / and its role has been emphasized.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For example, we can think of a doctor monitoring a disease progression. / The doctor would start with very vague</a:t>
            </a:r>
            <a:r>
              <a:rPr lang="en-US" sz="1200" kern="1200" baseline="0" dirty="0">
                <a:solidFill>
                  <a:schemeClr val="tx1"/>
                </a:solidFill>
                <a:effectLst/>
                <a:latin typeface="+mn-lt"/>
                <a:ea typeface="+mn-ea"/>
                <a:cs typeface="+mn-cs"/>
              </a:rPr>
              <a:t> idea about the future disease progression and the patient-specific responses to the drugs or treatment, and t</a:t>
            </a:r>
            <a:r>
              <a:rPr lang="en-US" sz="1200" kern="1200" dirty="0">
                <a:solidFill>
                  <a:schemeClr val="tx1"/>
                </a:solidFill>
                <a:effectLst/>
                <a:latin typeface="+mn-lt"/>
                <a:ea typeface="+mn-ea"/>
                <a:cs typeface="+mn-cs"/>
              </a:rPr>
              <a:t>hrough monitoring and observing how the disease</a:t>
            </a:r>
            <a:r>
              <a:rPr lang="en-US" sz="1200" kern="1200" baseline="0" dirty="0">
                <a:solidFill>
                  <a:schemeClr val="tx1"/>
                </a:solidFill>
                <a:effectLst/>
                <a:latin typeface="+mn-lt"/>
                <a:ea typeface="+mn-ea"/>
                <a:cs typeface="+mn-cs"/>
              </a:rPr>
              <a:t> progresses and how the patient responds to the drug</a:t>
            </a:r>
            <a:r>
              <a:rPr lang="en-US" sz="1200" kern="1200" dirty="0">
                <a:solidFill>
                  <a:schemeClr val="tx1"/>
                </a:solidFill>
                <a:effectLst/>
                <a:latin typeface="+mn-lt"/>
                <a:ea typeface="+mn-ea"/>
                <a:cs typeface="+mn-cs"/>
              </a:rPr>
              <a:t>, the doctor can</a:t>
            </a:r>
            <a:r>
              <a:rPr lang="en-US" sz="1200" kern="1200" baseline="0" dirty="0">
                <a:solidFill>
                  <a:schemeClr val="tx1"/>
                </a:solidFill>
                <a:effectLst/>
                <a:latin typeface="+mn-lt"/>
                <a:ea typeface="+mn-ea"/>
                <a:cs typeface="+mn-cs"/>
              </a:rPr>
              <a:t> learn, reduce the uncertainty, and </a:t>
            </a:r>
            <a:r>
              <a:rPr lang="en-US" sz="1200" kern="1200" dirty="0">
                <a:solidFill>
                  <a:schemeClr val="tx1"/>
                </a:solidFill>
                <a:effectLst/>
                <a:latin typeface="+mn-lt"/>
                <a:ea typeface="+mn-ea"/>
                <a:cs typeface="+mn-cs"/>
              </a:rPr>
              <a:t>make a better treatment decision tailored to the patient. </a:t>
            </a:r>
            <a:r>
              <a:rPr lang="en-US" sz="1200" kern="1200">
                <a:solidFill>
                  <a:schemeClr val="tx1"/>
                </a:solidFill>
                <a:effectLst/>
                <a:latin typeface="+mn-lt"/>
                <a:ea typeface="+mn-ea"/>
                <a:cs typeface="+mn-cs"/>
              </a:rPr>
              <a: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Another example is the debt monitoring. / The lender often starts with very vague</a:t>
            </a:r>
            <a:r>
              <a:rPr lang="en-US" sz="1200" kern="1200" baseline="0" dirty="0">
                <a:solidFill>
                  <a:schemeClr val="tx1"/>
                </a:solidFill>
                <a:effectLst/>
                <a:latin typeface="+mn-lt"/>
                <a:ea typeface="+mn-ea"/>
                <a:cs typeface="+mn-cs"/>
              </a:rPr>
              <a:t> idea about the individual borrower’s financial capacity and future cash flows. Especially when the collateral is extremely volatile such as in inventory-based lending or micro-lending, the lender </a:t>
            </a:r>
            <a:r>
              <a:rPr lang="en-US" sz="1200" kern="1200" dirty="0">
                <a:solidFill>
                  <a:schemeClr val="tx1"/>
                </a:solidFill>
                <a:effectLst/>
                <a:latin typeface="+mn-lt"/>
                <a:ea typeface="+mn-ea"/>
                <a:cs typeface="+mn-cs"/>
              </a:rPr>
              <a:t>monitors the borrower through regular reports or on-site visits, in order to better</a:t>
            </a:r>
            <a:r>
              <a:rPr lang="en-US" sz="1200" kern="1200" baseline="0" dirty="0">
                <a:solidFill>
                  <a:schemeClr val="tx1"/>
                </a:solidFill>
                <a:effectLst/>
                <a:latin typeface="+mn-lt"/>
                <a:ea typeface="+mn-ea"/>
                <a:cs typeface="+mn-cs"/>
              </a:rPr>
              <a:t> understand the borrower’s future cash flows and </a:t>
            </a:r>
            <a:r>
              <a:rPr lang="en-US" sz="1200" kern="1200" dirty="0">
                <a:solidFill>
                  <a:schemeClr val="tx1"/>
                </a:solidFill>
                <a:effectLst/>
                <a:latin typeface="+mn-lt"/>
                <a:ea typeface="+mn-ea"/>
                <a:cs typeface="+mn-cs"/>
              </a:rPr>
              <a:t>ensure that he will be able to repay and meet the contract requirements. </a:t>
            </a:r>
            <a:endParaRPr lang="en-US" dirty="0"/>
          </a:p>
        </p:txBody>
      </p:sp>
      <p:sp>
        <p:nvSpPr>
          <p:cNvPr id="4" name="Slide Number Placeholder 3"/>
          <p:cNvSpPr>
            <a:spLocks noGrp="1"/>
          </p:cNvSpPr>
          <p:nvPr>
            <p:ph type="sldNum" sz="quarter" idx="10"/>
          </p:nvPr>
        </p:nvSpPr>
        <p:spPr/>
        <p:txBody>
          <a:bodyPr/>
          <a:lstStyle/>
          <a:p>
            <a:fld id="{C9630317-CB96-0D4B-9A7B-A5E540C1B49F}" type="slidenum">
              <a:rPr lang="en-US" smtClean="0"/>
              <a:t>2</a:t>
            </a:fld>
            <a:endParaRPr lang="en-US"/>
          </a:p>
        </p:txBody>
      </p:sp>
    </p:spTree>
    <p:extLst>
      <p:ext uri="{BB962C8B-B14F-4D97-AF65-F5344CB8AC3E}">
        <p14:creationId xmlns:p14="http://schemas.microsoft.com/office/powerpoint/2010/main" val="123203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prescribe optimal monitoring and</a:t>
            </a:r>
            <a:r>
              <a:rPr lang="en-US" sz="1200" kern="1200" baseline="0" dirty="0">
                <a:solidFill>
                  <a:schemeClr val="tx1"/>
                </a:solidFill>
                <a:effectLst/>
                <a:latin typeface="+mn-lt"/>
                <a:ea typeface="+mn-ea"/>
                <a:cs typeface="+mn-cs"/>
              </a:rPr>
              <a:t> treatment</a:t>
            </a:r>
            <a:r>
              <a:rPr lang="en-US" sz="1200" kern="1200" dirty="0">
                <a:solidFill>
                  <a:schemeClr val="tx1"/>
                </a:solidFill>
                <a:effectLst/>
                <a:latin typeface="+mn-lt"/>
                <a:ea typeface="+mn-ea"/>
                <a:cs typeface="+mn-cs"/>
              </a:rPr>
              <a:t> policies, we need</a:t>
            </a:r>
            <a:r>
              <a:rPr lang="en-US" sz="1200" kern="1200" baseline="0" dirty="0">
                <a:solidFill>
                  <a:schemeClr val="tx1"/>
                </a:solidFill>
                <a:effectLst/>
                <a:latin typeface="+mn-lt"/>
                <a:ea typeface="+mn-ea"/>
                <a:cs typeface="+mn-cs"/>
              </a:rPr>
              <a:t> some crude information about the disease progression. To calibrate the CAV progression, we used a data where 622 heart-transplanted patients are monitored on the yearly basis.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exact monitoring frequency and total monitoring length differ by patient and in total, we have about 2800 observations. </a:t>
            </a:r>
          </a:p>
          <a:p>
            <a:pPr lvl="0"/>
            <a:r>
              <a:rPr lang="en-US" sz="1200" kern="1200" dirty="0">
                <a:solidFill>
                  <a:schemeClr val="tx1"/>
                </a:solidFill>
                <a:effectLst/>
                <a:latin typeface="+mn-lt"/>
                <a:ea typeface="+mn-ea"/>
                <a:cs typeface="+mn-cs"/>
              </a:rPr>
              <a:t>At each monitoring time, the patient’s age, post-transplant year and CAV stages are recorded. </a:t>
            </a:r>
          </a:p>
          <a:p>
            <a:pPr lvl="0"/>
            <a:r>
              <a:rPr lang="en-US" sz="1200" kern="1200" dirty="0">
                <a:solidFill>
                  <a:schemeClr val="tx1"/>
                </a:solidFill>
                <a:effectLst/>
                <a:latin typeface="+mn-lt"/>
                <a:ea typeface="+mn-ea"/>
                <a:cs typeface="+mn-cs"/>
              </a:rPr>
              <a:t>The CAV progression is classified into three stages, mild, moderate and severe.</a:t>
            </a:r>
          </a:p>
          <a:p>
            <a:endParaRPr lang="en-US" baseline="0" dirty="0"/>
          </a:p>
        </p:txBody>
      </p:sp>
      <p:sp>
        <p:nvSpPr>
          <p:cNvPr id="4" name="Slide Number Placeholder 3"/>
          <p:cNvSpPr>
            <a:spLocks noGrp="1"/>
          </p:cNvSpPr>
          <p:nvPr>
            <p:ph type="sldNum" sz="quarter" idx="10"/>
          </p:nvPr>
        </p:nvSpPr>
        <p:spPr/>
        <p:txBody>
          <a:bodyPr/>
          <a:lstStyle/>
          <a:p>
            <a:fld id="{C9630317-CB96-0D4B-9A7B-A5E540C1B49F}" type="slidenum">
              <a:rPr lang="en-US" smtClean="0"/>
              <a:t>21</a:t>
            </a:fld>
            <a:endParaRPr lang="en-US"/>
          </a:p>
        </p:txBody>
      </p:sp>
    </p:spTree>
    <p:extLst>
      <p:ext uri="{BB962C8B-B14F-4D97-AF65-F5344CB8AC3E}">
        <p14:creationId xmlns:p14="http://schemas.microsoft.com/office/powerpoint/2010/main" val="3694871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framework is tailored to this example as follows. </a:t>
            </a:r>
          </a:p>
          <a:p>
            <a:pPr lvl="0"/>
            <a:r>
              <a:rPr lang="en-US" sz="1200" kern="1200" dirty="0">
                <a:solidFill>
                  <a:schemeClr val="tx1"/>
                </a:solidFill>
                <a:effectLst/>
                <a:latin typeface="+mn-lt"/>
                <a:ea typeface="+mn-ea"/>
                <a:cs typeface="+mn-cs"/>
              </a:rPr>
              <a:t>Consider a patient who had a heart-transplantation at time 0</a:t>
            </a:r>
          </a:p>
          <a:p>
            <a:pPr lvl="0"/>
            <a:r>
              <a:rPr lang="en-US" sz="1200" kern="1200" dirty="0">
                <a:solidFill>
                  <a:schemeClr val="tx1"/>
                </a:solidFill>
                <a:effectLst/>
                <a:latin typeface="+mn-lt"/>
                <a:ea typeface="+mn-ea"/>
                <a:cs typeface="+mn-cs"/>
              </a:rPr>
              <a:t>Starting from stage 1, a very mild</a:t>
            </a:r>
            <a:r>
              <a:rPr lang="en-US" sz="1200" kern="1200" baseline="0" dirty="0">
                <a:solidFill>
                  <a:schemeClr val="tx1"/>
                </a:solidFill>
                <a:effectLst/>
                <a:latin typeface="+mn-lt"/>
                <a:ea typeface="+mn-ea"/>
                <a:cs typeface="+mn-cs"/>
              </a:rPr>
              <a:t> chronic rejection against the new organ</a:t>
            </a:r>
            <a:r>
              <a:rPr lang="en-US" sz="1200" kern="1200" dirty="0">
                <a:solidFill>
                  <a:schemeClr val="tx1"/>
                </a:solidFill>
                <a:effectLst/>
                <a:latin typeface="+mn-lt"/>
                <a:ea typeface="+mn-ea"/>
                <a:cs typeface="+mn-cs"/>
              </a:rPr>
              <a:t> at time 0, the patient’s CAV progression is monitored</a:t>
            </a:r>
          </a:p>
          <a:p>
            <a:pPr lvl="0"/>
            <a:r>
              <a:rPr lang="en-US" sz="1200" kern="1200" dirty="0">
                <a:solidFill>
                  <a:schemeClr val="tx1"/>
                </a:solidFill>
                <a:effectLst/>
                <a:latin typeface="+mn-lt"/>
                <a:ea typeface="+mn-ea"/>
                <a:cs typeface="+mn-cs"/>
              </a:rPr>
              <a:t>The patient’s state is characterized by </a:t>
            </a:r>
            <a:r>
              <a:rPr lang="en-US" sz="1200" kern="1200" dirty="0" err="1">
                <a:solidFill>
                  <a:schemeClr val="tx1"/>
                </a:solidFill>
                <a:effectLst/>
                <a:latin typeface="+mn-lt"/>
                <a:ea typeface="+mn-ea"/>
                <a:cs typeface="+mn-cs"/>
              </a:rPr>
              <a:t>x^i</a:t>
            </a:r>
            <a:r>
              <a:rPr lang="en-US" sz="1200" kern="1200" dirty="0">
                <a:solidFill>
                  <a:schemeClr val="tx1"/>
                </a:solidFill>
                <a:effectLst/>
                <a:latin typeface="+mn-lt"/>
                <a:ea typeface="+mn-ea"/>
                <a:cs typeface="+mn-cs"/>
              </a:rPr>
              <a:t>(t), the years spent at stage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or above up to time t, and the age. Higher </a:t>
            </a:r>
            <a:r>
              <a:rPr lang="en-US" sz="1200" kern="1200" dirty="0" err="1">
                <a:solidFill>
                  <a:schemeClr val="tx1"/>
                </a:solidFill>
                <a:effectLst/>
                <a:latin typeface="+mn-lt"/>
                <a:ea typeface="+mn-ea"/>
                <a:cs typeface="+mn-cs"/>
              </a:rPr>
              <a:t>x^i</a:t>
            </a:r>
            <a:r>
              <a:rPr lang="en-US" sz="1200" kern="1200" dirty="0">
                <a:solidFill>
                  <a:schemeClr val="tx1"/>
                </a:solidFill>
                <a:effectLst/>
                <a:latin typeface="+mn-lt"/>
                <a:ea typeface="+mn-ea"/>
                <a:cs typeface="+mn-cs"/>
              </a:rPr>
              <a:t>(t) means that the patient</a:t>
            </a:r>
            <a:r>
              <a:rPr lang="en-US" sz="1200" kern="1200" baseline="0" dirty="0">
                <a:solidFill>
                  <a:schemeClr val="tx1"/>
                </a:solidFill>
                <a:effectLst/>
                <a:latin typeface="+mn-lt"/>
                <a:ea typeface="+mn-ea"/>
                <a:cs typeface="+mn-cs"/>
              </a:rPr>
              <a:t> spends more time in higher stages, which is a bad signal.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decision maker chooses the monitoring policy and when to perform the re-transplantation. In this context, the re-transplantation corresponds to “stopping,” with an associated reward, specified by the total</a:t>
            </a:r>
            <a:r>
              <a:rPr lang="en-US" sz="1200" kern="1200" baseline="0" dirty="0">
                <a:solidFill>
                  <a:schemeClr val="tx1"/>
                </a:solidFill>
                <a:effectLst/>
                <a:latin typeface="+mn-lt"/>
                <a:ea typeface="+mn-ea"/>
                <a:cs typeface="+mn-cs"/>
              </a:rPr>
              <a:t> quality adjusted life years.</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C9630317-CB96-0D4B-9A7B-A5E540C1B49F}" type="slidenum">
              <a:rPr lang="en-US" smtClean="0"/>
              <a:t>23</a:t>
            </a:fld>
            <a:endParaRPr lang="en-US"/>
          </a:p>
        </p:txBody>
      </p:sp>
    </p:spTree>
    <p:extLst>
      <p:ext uri="{BB962C8B-B14F-4D97-AF65-F5344CB8AC3E}">
        <p14:creationId xmlns:p14="http://schemas.microsoft.com/office/powerpoint/2010/main" val="2106986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we construct the uncertainty sets using confidence intervals. </a:t>
            </a:r>
            <a:r>
              <a:rPr lang="en-US" sz="1200" kern="1200" dirty="0">
                <a:solidFill>
                  <a:schemeClr val="tx1"/>
                </a:solidFill>
                <a:effectLst/>
                <a:latin typeface="+mn-lt"/>
                <a:ea typeface="+mn-ea"/>
                <a:cs typeface="+mn-cs"/>
              </a:rPr>
              <a:t>The constraint from a single observation,</a:t>
            </a:r>
            <a:r>
              <a:rPr lang="en-US" sz="1200" kern="1200" baseline="0" dirty="0">
                <a:solidFill>
                  <a:schemeClr val="tx1"/>
                </a:solidFill>
                <a:effectLst/>
                <a:latin typeface="+mn-lt"/>
                <a:ea typeface="+mn-ea"/>
                <a:cs typeface="+mn-cs"/>
              </a:rPr>
              <a:t> f,  in this case, corresponds to the worst-case </a:t>
            </a:r>
            <a:r>
              <a:rPr lang="en-US" sz="1200" kern="1200" baseline="0" dirty="0" err="1">
                <a:solidFill>
                  <a:schemeClr val="tx1"/>
                </a:solidFill>
                <a:effectLst/>
                <a:latin typeface="+mn-lt"/>
                <a:ea typeface="+mn-ea"/>
                <a:cs typeface="+mn-cs"/>
              </a:rPr>
              <a:t>x^i</a:t>
            </a:r>
            <a:r>
              <a:rPr lang="en-US" sz="1200" kern="1200" baseline="0" dirty="0">
                <a:solidFill>
                  <a:schemeClr val="tx1"/>
                </a:solidFill>
                <a:effectLst/>
                <a:latin typeface="+mn-lt"/>
                <a:ea typeface="+mn-ea"/>
                <a:cs typeface="+mn-cs"/>
              </a:rPr>
              <a:t>(t+\delta) given an observation x(t).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So at time t, given x(t), how much time the patient spent in each stage up to time t, the decision maker constructs the 95% or 90% upper bound for </a:t>
            </a:r>
            <a:r>
              <a:rPr lang="en-US" sz="1200" kern="1200" baseline="0" dirty="0" err="1">
                <a:solidFill>
                  <a:schemeClr val="tx1"/>
                </a:solidFill>
                <a:effectLst/>
                <a:latin typeface="+mn-lt"/>
                <a:ea typeface="+mn-ea"/>
                <a:cs typeface="+mn-cs"/>
              </a:rPr>
              <a:t>x^i</a:t>
            </a:r>
            <a:r>
              <a:rPr lang="en-US" sz="1200" kern="1200" baseline="0" dirty="0">
                <a:solidFill>
                  <a:schemeClr val="tx1"/>
                </a:solidFill>
                <a:effectLst/>
                <a:latin typeface="+mn-lt"/>
                <a:ea typeface="+mn-ea"/>
                <a:cs typeface="+mn-cs"/>
              </a:rPr>
              <a:t>(</a:t>
            </a:r>
            <a:r>
              <a:rPr lang="en-US" sz="1200" kern="1200" baseline="0" dirty="0" err="1">
                <a:solidFill>
                  <a:schemeClr val="tx1"/>
                </a:solidFill>
                <a:effectLst/>
                <a:latin typeface="+mn-lt"/>
                <a:ea typeface="+mn-ea"/>
                <a:cs typeface="+mn-cs"/>
              </a:rPr>
              <a:t>t+delta</a:t>
            </a:r>
            <a:r>
              <a:rPr lang="en-US" sz="1200" kern="1200" baseline="0" dirty="0">
                <a:solidFill>
                  <a:schemeClr val="tx1"/>
                </a:solidFill>
                <a:effectLst/>
                <a:latin typeface="+mn-lt"/>
                <a:ea typeface="+mn-ea"/>
                <a:cs typeface="+mn-cs"/>
              </a:rPr>
              <a:t>), how much additional time he would spend in each stages during the time interval delta.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And, when the transition times are exponentially distributed, we can obtain a closed-form solution for those 95% or 90% upper bounds.</a:t>
            </a:r>
            <a:endParaRPr lang="en-US" baseline="0" dirty="0"/>
          </a:p>
        </p:txBody>
      </p:sp>
      <p:sp>
        <p:nvSpPr>
          <p:cNvPr id="4" name="Slide Number Placeholder 3"/>
          <p:cNvSpPr>
            <a:spLocks noGrp="1"/>
          </p:cNvSpPr>
          <p:nvPr>
            <p:ph type="sldNum" sz="quarter" idx="10"/>
          </p:nvPr>
        </p:nvSpPr>
        <p:spPr/>
        <p:txBody>
          <a:bodyPr/>
          <a:lstStyle/>
          <a:p>
            <a:fld id="{C9630317-CB96-0D4B-9A7B-A5E540C1B49F}" type="slidenum">
              <a:rPr lang="en-US" smtClean="0"/>
              <a:t>24</a:t>
            </a:fld>
            <a:endParaRPr lang="en-US"/>
          </a:p>
        </p:txBody>
      </p:sp>
    </p:spTree>
    <p:extLst>
      <p:ext uri="{BB962C8B-B14F-4D97-AF65-F5344CB8AC3E}">
        <p14:creationId xmlns:p14="http://schemas.microsoft.com/office/powerpoint/2010/main" val="4112436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these reward function and uncertainty sets, we compute the dynamic monitoring policy, which is basically re-solving the static problem over and over. This figure shows the time until next monitoring, as a function of current monitoring time, depending on the observed age and stage. </a:t>
            </a:r>
          </a:p>
          <a:p>
            <a:endParaRPr lang="en-US" baseline="0" dirty="0"/>
          </a:p>
          <a:p>
            <a:r>
              <a:rPr lang="en-US" baseline="0" dirty="0"/>
              <a:t>For instance, for a 50 years old patient, at time 0, starting with stage 1, a mild rejection, the optimal time until the next monitoring is 12 months. </a:t>
            </a:r>
          </a:p>
          <a:p>
            <a:endParaRPr lang="en-US" baseline="0" dirty="0"/>
          </a:p>
          <a:p>
            <a:r>
              <a:rPr lang="en-US" baseline="0" dirty="0"/>
              <a:t>Then after 1 year, when he is observed to stay in stage 1 until then, the second monitoring time will be 10 months later. However, when he is diagnosed with stage 2 CAV after a year, the second monitoring time will be halved. 5 months later. You can see that the monitoring times are dynamically adjusted to the patient’s age and observed state.</a:t>
            </a:r>
          </a:p>
          <a:p>
            <a:endParaRPr lang="en-US" baseline="0" dirty="0"/>
          </a:p>
          <a:p>
            <a:r>
              <a:rPr lang="en-US" baseline="0" dirty="0"/>
              <a:t>And this is for 90% confidence level, but the monitoring frequency increases with the patient’s conservativeness.</a:t>
            </a:r>
          </a:p>
        </p:txBody>
      </p:sp>
      <p:sp>
        <p:nvSpPr>
          <p:cNvPr id="4" name="Slide Number Placeholder 3"/>
          <p:cNvSpPr>
            <a:spLocks noGrp="1"/>
          </p:cNvSpPr>
          <p:nvPr>
            <p:ph type="sldNum" sz="quarter" idx="10"/>
          </p:nvPr>
        </p:nvSpPr>
        <p:spPr/>
        <p:txBody>
          <a:bodyPr/>
          <a:lstStyle/>
          <a:p>
            <a:fld id="{C9630317-CB96-0D4B-9A7B-A5E540C1B49F}" type="slidenum">
              <a:rPr lang="en-US" smtClean="0"/>
              <a:t>25</a:t>
            </a:fld>
            <a:endParaRPr lang="en-US"/>
          </a:p>
        </p:txBody>
      </p:sp>
    </p:spTree>
    <p:extLst>
      <p:ext uri="{BB962C8B-B14F-4D97-AF65-F5344CB8AC3E}">
        <p14:creationId xmlns:p14="http://schemas.microsoft.com/office/powerpoint/2010/main" val="32054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our simulations show that our policy clearly outperforms the current practice. Currently, we only have very crude guideline for the monitoring and treatment policies, recommending annual or bi-annual monitoring with re-transplanting once you progress to stage 3. With our dynamic monitoring and treatment policies, the worst-case quality-adjusted life years can be improved up to 8.6 years, with slight improvements in its average as well.</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9630317-CB96-0D4B-9A7B-A5E540C1B49F}" type="slidenum">
              <a:rPr lang="en-US" smtClean="0"/>
              <a:t>26</a:t>
            </a:fld>
            <a:endParaRPr lang="en-US"/>
          </a:p>
        </p:txBody>
      </p:sp>
    </p:spTree>
    <p:extLst>
      <p:ext uri="{BB962C8B-B14F-4D97-AF65-F5344CB8AC3E}">
        <p14:creationId xmlns:p14="http://schemas.microsoft.com/office/powerpoint/2010/main" val="190047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conclude, we provide a robust framework for monitoring and stopping problems. We propose a robust optimal heuristic, repeatedly solving the static version, for the dynamic monitoring and how the static problem can be simplified. Lastly, we showcase the benefits of our robust framework, by applying to CAV monitoring example, where we devise a monitoring and treatment policy that outperforms the current practice.</a:t>
            </a:r>
          </a:p>
        </p:txBody>
      </p:sp>
      <p:sp>
        <p:nvSpPr>
          <p:cNvPr id="4" name="Slide Number Placeholder 3"/>
          <p:cNvSpPr>
            <a:spLocks noGrp="1"/>
          </p:cNvSpPr>
          <p:nvPr>
            <p:ph type="sldNum" sz="quarter" idx="10"/>
          </p:nvPr>
        </p:nvSpPr>
        <p:spPr/>
        <p:txBody>
          <a:bodyPr/>
          <a:lstStyle/>
          <a:p>
            <a:fld id="{C9630317-CB96-0D4B-9A7B-A5E540C1B49F}" type="slidenum">
              <a:rPr lang="en-US" smtClean="0"/>
              <a:t>27</a:t>
            </a:fld>
            <a:endParaRPr lang="en-US"/>
          </a:p>
        </p:txBody>
      </p:sp>
    </p:spTree>
    <p:extLst>
      <p:ext uri="{BB962C8B-B14F-4D97-AF65-F5344CB8AC3E}">
        <p14:creationId xmlns:p14="http://schemas.microsoft.com/office/powerpoint/2010/main" val="3878603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monitoring in an effective way is challenging due to several reasons. First of all, in the settings where monitoring becomes relevant, uncertainty is extremely large and we have limited data to properly calibrate the models. / For instance, the disease progression is often hard to model because of complex underlying interactions and doctors may have limited data on the patient-specific responses. Because of these uncertainty and limited information, monitoring becomes more relevant, but modeling and figuring out an effective monitoring policy is hard.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Second, in many settings, monitoring is costly, and the number of monitoring chances is limited. Therefore, we have only limited number of monitoring chances, and the monitoring policies should be more carefully chosen.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figuring out the effective monitoring policy is usually complex, high-dimensional problem. Not only because the decision maker deals with multiple processes and has to monitor many of them, but also because the monitoring, in general, is not a one-time event and is closely related to some other decision making. So it is usually a dynamic decision making that consists of monitoring, learning, and deciding based on the monitoring outcomes. </a:t>
            </a:r>
            <a:endParaRPr lang="en-US" dirty="0"/>
          </a:p>
        </p:txBody>
      </p:sp>
      <p:sp>
        <p:nvSpPr>
          <p:cNvPr id="4" name="Slide Number Placeholder 3"/>
          <p:cNvSpPr>
            <a:spLocks noGrp="1"/>
          </p:cNvSpPr>
          <p:nvPr>
            <p:ph type="sldNum" sz="quarter" idx="10"/>
          </p:nvPr>
        </p:nvSpPr>
        <p:spPr/>
        <p:txBody>
          <a:bodyPr/>
          <a:lstStyle/>
          <a:p>
            <a:fld id="{C9630317-CB96-0D4B-9A7B-A5E540C1B49F}" type="slidenum">
              <a:rPr lang="en-US" smtClean="0"/>
              <a:t>3</a:t>
            </a:fld>
            <a:endParaRPr lang="en-US"/>
          </a:p>
        </p:txBody>
      </p:sp>
    </p:spTree>
    <p:extLst>
      <p:ext uri="{BB962C8B-B14F-4D97-AF65-F5344CB8AC3E}">
        <p14:creationId xmlns:p14="http://schemas.microsoft.com/office/powerpoint/2010/main" val="190751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latin typeface="+mn-lt"/>
                <a:ea typeface="+mn-ea"/>
                <a:cs typeface="+mn-cs"/>
              </a:rPr>
              <a:t>To be more concrete about these challenges, I will briefly introduce our motivating example. We are motivated by a monitoring problem with a chronic disease called cardiac allograft </a:t>
            </a:r>
            <a:r>
              <a:rPr lang="en-US" sz="1200" kern="1200" baseline="0" dirty="0" err="1">
                <a:solidFill>
                  <a:schemeClr val="tx1"/>
                </a:solidFill>
                <a:latin typeface="+mn-lt"/>
                <a:ea typeface="+mn-ea"/>
                <a:cs typeface="+mn-cs"/>
              </a:rPr>
              <a:t>vasculopathy</a:t>
            </a:r>
            <a:r>
              <a:rPr lang="en-US" sz="1200" kern="1200" baseline="0" dirty="0">
                <a:solidFill>
                  <a:schemeClr val="tx1"/>
                </a:solidFill>
                <a:latin typeface="+mn-lt"/>
                <a:ea typeface="+mn-ea"/>
                <a:cs typeface="+mn-cs"/>
              </a:rPr>
              <a:t>. It is a form of chronic rejection that happens to 70% of people after heart transplantation. It is caused by thickening and hardening of the blood vessels supplying blood to the heart, which blocks the blood circulation to and from the heart. Although the short-term survival after heart transplantation has been improved a lot by controlling the acute rejection, CAV and long term survival rate still remain as a serious problem.</a:t>
            </a:r>
          </a:p>
        </p:txBody>
      </p:sp>
      <p:sp>
        <p:nvSpPr>
          <p:cNvPr id="4" name="Slide Number Placeholder 3"/>
          <p:cNvSpPr>
            <a:spLocks noGrp="1"/>
          </p:cNvSpPr>
          <p:nvPr>
            <p:ph type="sldNum" sz="quarter" idx="10"/>
          </p:nvPr>
        </p:nvSpPr>
        <p:spPr/>
        <p:txBody>
          <a:bodyPr/>
          <a:lstStyle/>
          <a:p>
            <a:fld id="{C9630317-CB96-0D4B-9A7B-A5E540C1B49F}" type="slidenum">
              <a:rPr lang="en-US" smtClean="0"/>
              <a:t>4</a:t>
            </a:fld>
            <a:endParaRPr lang="en-US"/>
          </a:p>
        </p:txBody>
      </p:sp>
    </p:spTree>
    <p:extLst>
      <p:ext uri="{BB962C8B-B14F-4D97-AF65-F5344CB8AC3E}">
        <p14:creationId xmlns:p14="http://schemas.microsoft.com/office/powerpoint/2010/main" val="13216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reasons why managing CAV is particularly challenging. </a:t>
            </a:r>
          </a:p>
          <a:p>
            <a:endParaRPr lang="en-US" dirty="0"/>
          </a:p>
          <a:p>
            <a:r>
              <a:rPr lang="en-US" dirty="0"/>
              <a:t>First</a:t>
            </a:r>
            <a:r>
              <a:rPr lang="en-US" baseline="0" dirty="0"/>
              <a:t>, it is a chronic rejection that develops without any warning symptoms. Also, due to its complex underlying mechanisms, we currently don’t have any model that reliably predicts the future disease progression. This means that everyone has to be closely monitored since we cannot distinguish high risk patient from low risk patients, and we have </a:t>
            </a:r>
            <a:r>
              <a:rPr lang="en-US" sz="1200" kern="1200" dirty="0">
                <a:solidFill>
                  <a:schemeClr val="tx1"/>
                </a:solidFill>
                <a:effectLst/>
                <a:latin typeface="+mn-lt"/>
                <a:ea typeface="+mn-ea"/>
                <a:cs typeface="+mn-cs"/>
              </a:rPr>
              <a:t>limited information regarding its progression and robust framework is more appropriate.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 because the examination used to monitor and diagnose</a:t>
            </a:r>
            <a:r>
              <a:rPr lang="en-US" sz="1200" kern="1200" baseline="0" dirty="0">
                <a:solidFill>
                  <a:schemeClr val="tx1"/>
                </a:solidFill>
                <a:effectLst/>
                <a:latin typeface="+mn-lt"/>
                <a:ea typeface="+mn-ea"/>
                <a:cs typeface="+mn-cs"/>
              </a:rPr>
              <a:t> CAV is expensive and invasive, monitoring is costly. Only limited # of monitoring chances are allowed and the monitoring times should be carefully chosen.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Lastly, we currently don’t have good treatment to stop its progression. Once detected, the only valid solution is to re-transplant. Therefore, it is very important to figure out when is good timing for re-transplantation. And this question of when to re-transplant is closely tied with the monitoring problem since the monitoring times are the only times we can observe the current disease status.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Therefore, monitoring is important in managing CAV and the treatment decision adds complexity to choosing monitoring policies, but we have limited information about the future disease progression and limited number of monitoring chances. So currently, we only have very crude guidelines for monitoring and treatment policies, making difficult to manage CAV effectively. In our paper, we tackle this problem by using robust framework. </a:t>
            </a:r>
            <a:endParaRPr lang="en-US" dirty="0"/>
          </a:p>
        </p:txBody>
      </p:sp>
      <p:sp>
        <p:nvSpPr>
          <p:cNvPr id="4" name="Slide Number Placeholder 3"/>
          <p:cNvSpPr>
            <a:spLocks noGrp="1"/>
          </p:cNvSpPr>
          <p:nvPr>
            <p:ph type="sldNum" sz="quarter" idx="10"/>
          </p:nvPr>
        </p:nvSpPr>
        <p:spPr/>
        <p:txBody>
          <a:bodyPr/>
          <a:lstStyle/>
          <a:p>
            <a:fld id="{C9630317-CB96-0D4B-9A7B-A5E540C1B49F}" type="slidenum">
              <a:rPr lang="en-US" smtClean="0"/>
              <a:t>5</a:t>
            </a:fld>
            <a:endParaRPr lang="en-US"/>
          </a:p>
        </p:txBody>
      </p:sp>
    </p:spTree>
    <p:extLst>
      <p:ext uri="{BB962C8B-B14F-4D97-AF65-F5344CB8AC3E}">
        <p14:creationId xmlns:p14="http://schemas.microsoft.com/office/powerpoint/2010/main" val="211466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setup is further formalized as follows.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consider a system evolving over a finite time horizon, from time 0 to capital T. </a:t>
            </a:r>
          </a:p>
          <a:p>
            <a:pPr lvl="0"/>
            <a:r>
              <a:rPr lang="en-US" sz="1200" kern="1200" dirty="0">
                <a:solidFill>
                  <a:schemeClr val="tx1"/>
                </a:solidFill>
                <a:effectLst/>
                <a:latin typeface="+mn-lt"/>
                <a:ea typeface="+mn-ea"/>
                <a:cs typeface="+mn-cs"/>
              </a:rPr>
              <a:t>The state of the system is characterized by d-dimensional real-valued processes, denoted by x(t) at time t. </a:t>
            </a:r>
          </a:p>
          <a:p>
            <a:pPr lvl="0"/>
            <a:r>
              <a:rPr lang="en-US" sz="1200" kern="1200" dirty="0">
                <a:solidFill>
                  <a:schemeClr val="tx1"/>
                </a:solidFill>
                <a:effectLst/>
                <a:latin typeface="+mn-lt"/>
                <a:ea typeface="+mn-ea"/>
                <a:cs typeface="+mn-cs"/>
              </a:rPr>
              <a:t>The decision maker starts with an initial state x(0), the default observation at time 0, and monitors at most n times. The monitoring times are denoted by t1 to tn. We consider capital T as</a:t>
            </a:r>
            <a:r>
              <a:rPr lang="en-US" sz="1200" kern="1200" baseline="0" dirty="0">
                <a:solidFill>
                  <a:schemeClr val="tx1"/>
                </a:solidFill>
                <a:effectLst/>
                <a:latin typeface="+mn-lt"/>
                <a:ea typeface="+mn-ea"/>
                <a:cs typeface="+mn-cs"/>
              </a:rPr>
              <a:t> our another default observation, since when continued until the end, the process is stopped at the end of the planning horizon.</a:t>
            </a:r>
          </a:p>
          <a:p>
            <a:pPr lvl="0"/>
            <a:endParaRPr lang="en-US" sz="12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the </a:t>
            </a:r>
            <a:r>
              <a:rPr lang="en-US" sz="1200" kern="1200" dirty="0" err="1">
                <a:solidFill>
                  <a:schemeClr val="tx1"/>
                </a:solidFill>
                <a:effectLst/>
                <a:latin typeface="+mn-lt"/>
                <a:ea typeface="+mn-ea"/>
                <a:cs typeface="+mn-cs"/>
              </a:rPr>
              <a:t>i-th</a:t>
            </a:r>
            <a:r>
              <a:rPr lang="en-US" sz="1200" kern="1200" dirty="0">
                <a:solidFill>
                  <a:schemeClr val="tx1"/>
                </a:solidFill>
                <a:effectLst/>
                <a:latin typeface="+mn-lt"/>
                <a:ea typeface="+mn-ea"/>
                <a:cs typeface="+mn-cs"/>
              </a:rPr>
              <a:t> monitoring time </a:t>
            </a:r>
            <a:r>
              <a:rPr lang="en-US" sz="1200" kern="1200" dirty="0" err="1">
                <a:solidFill>
                  <a:schemeClr val="tx1"/>
                </a:solidFill>
                <a:effectLst/>
                <a:latin typeface="+mn-lt"/>
                <a:ea typeface="+mn-ea"/>
                <a:cs typeface="+mn-cs"/>
              </a:rPr>
              <a:t>t_i</a:t>
            </a:r>
            <a:r>
              <a:rPr lang="en-US" sz="1200" kern="1200" dirty="0">
                <a:solidFill>
                  <a:schemeClr val="tx1"/>
                </a:solidFill>
                <a:effectLst/>
                <a:latin typeface="+mn-lt"/>
                <a:ea typeface="+mn-ea"/>
                <a:cs typeface="+mn-cs"/>
              </a:rPr>
              <a:t>, the decision maker observes the current state of the system, denoted by x sub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based on the observation, updates his information on the future state values. This information is characterized by uncertainty sets. </a:t>
            </a:r>
          </a:p>
          <a:p>
            <a:endParaRPr lang="en-US" dirty="0"/>
          </a:p>
        </p:txBody>
      </p:sp>
      <p:sp>
        <p:nvSpPr>
          <p:cNvPr id="4" name="Slide Number Placeholder 3"/>
          <p:cNvSpPr>
            <a:spLocks noGrp="1"/>
          </p:cNvSpPr>
          <p:nvPr>
            <p:ph type="sldNum" sz="quarter" idx="10"/>
          </p:nvPr>
        </p:nvSpPr>
        <p:spPr/>
        <p:txBody>
          <a:bodyPr/>
          <a:lstStyle/>
          <a:p>
            <a:fld id="{C9630317-CB96-0D4B-9A7B-A5E540C1B49F}" type="slidenum">
              <a:rPr lang="en-US" smtClean="0"/>
              <a:t>6</a:t>
            </a:fld>
            <a:endParaRPr lang="en-US"/>
          </a:p>
        </p:txBody>
      </p:sp>
    </p:spTree>
    <p:extLst>
      <p:ext uri="{BB962C8B-B14F-4D97-AF65-F5344CB8AC3E}">
        <p14:creationId xmlns:p14="http://schemas.microsoft.com/office/powerpoint/2010/main" val="126567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uncertainty sets are structured as follows. </a:t>
            </a:r>
          </a:p>
          <a:p>
            <a:pPr marL="228600" lvl="0" indent="-228600">
              <a:buAutoNum type="arabicPeriod"/>
            </a:pPr>
            <a:r>
              <a:rPr lang="en-US" sz="1200" kern="1200" dirty="0">
                <a:solidFill>
                  <a:schemeClr val="tx1"/>
                </a:solidFill>
                <a:effectLst/>
                <a:latin typeface="+mn-lt"/>
                <a:ea typeface="+mn-ea"/>
                <a:cs typeface="+mn-cs"/>
              </a:rPr>
              <a:t>We start from a basic principle that an observation reduces the uncertainty for the future, / by imposing some constraints on the possible values. </a:t>
            </a:r>
          </a:p>
          <a:p>
            <a:pPr marL="228600" lvl="0" indent="-228600">
              <a:buAutoNum type="arabicPeriod"/>
            </a:pPr>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when </a:t>
            </a:r>
            <a:r>
              <a:rPr lang="en-US" sz="1200" kern="1200" baseline="0" dirty="0" err="1">
                <a:solidFill>
                  <a:schemeClr val="tx1"/>
                </a:solidFill>
                <a:effectLst/>
                <a:latin typeface="+mn-lt"/>
                <a:ea typeface="+mn-ea"/>
                <a:cs typeface="+mn-cs"/>
              </a:rPr>
              <a:t>x_p</a:t>
            </a:r>
            <a:r>
              <a:rPr lang="en-US" sz="1200" kern="1200" baseline="0" dirty="0">
                <a:solidFill>
                  <a:schemeClr val="tx1"/>
                </a:solidFill>
                <a:effectLst/>
                <a:latin typeface="+mn-lt"/>
                <a:ea typeface="+mn-ea"/>
                <a:cs typeface="+mn-cs"/>
              </a:rPr>
              <a:t> is observed at p-</a:t>
            </a:r>
            <a:r>
              <a:rPr lang="en-US" sz="1200" kern="1200" baseline="0" dirty="0" err="1">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monitoring time </a:t>
            </a:r>
            <a:r>
              <a:rPr lang="en-US" sz="1200" kern="1200" baseline="0" dirty="0" err="1">
                <a:solidFill>
                  <a:schemeClr val="tx1"/>
                </a:solidFill>
                <a:effectLst/>
                <a:latin typeface="+mn-lt"/>
                <a:ea typeface="+mn-ea"/>
                <a:cs typeface="+mn-cs"/>
              </a:rPr>
              <a:t>t_p</a:t>
            </a:r>
            <a:r>
              <a:rPr lang="en-US" sz="1200" kern="1200" baseline="0" dirty="0">
                <a:solidFill>
                  <a:schemeClr val="tx1"/>
                </a:solidFill>
                <a:effectLst/>
                <a:latin typeface="+mn-lt"/>
                <a:ea typeface="+mn-ea"/>
                <a:cs typeface="+mn-cs"/>
              </a:rPr>
              <a:t>, future values are restricted by some bounds, summarized by this constraint 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630317-CB96-0D4B-9A7B-A5E540C1B49F}" type="slidenum">
              <a:rPr lang="en-US" smtClean="0"/>
              <a:t>7</a:t>
            </a:fld>
            <a:endParaRPr lang="en-US"/>
          </a:p>
        </p:txBody>
      </p:sp>
    </p:spTree>
    <p:extLst>
      <p:ext uri="{BB962C8B-B14F-4D97-AF65-F5344CB8AC3E}">
        <p14:creationId xmlns:p14="http://schemas.microsoft.com/office/powerpoint/2010/main" val="48832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k observations</a:t>
            </a:r>
            <a:r>
              <a:rPr lang="en-US" baseline="0" dirty="0"/>
              <a:t> up to time </a:t>
            </a:r>
            <a:r>
              <a:rPr lang="en-US" baseline="0" dirty="0" err="1"/>
              <a:t>t_k</a:t>
            </a:r>
            <a:r>
              <a:rPr lang="en-US" baseline="0" dirty="0"/>
              <a:t>, the uncertainty set for the future monitoring times t_k+1 to </a:t>
            </a:r>
            <a:r>
              <a:rPr lang="en-US" baseline="0" dirty="0" err="1"/>
              <a:t>t_r</a:t>
            </a:r>
            <a:r>
              <a:rPr lang="en-US" baseline="0" dirty="0"/>
              <a:t> is denoted by U(</a:t>
            </a:r>
            <a:r>
              <a:rPr lang="en-US" baseline="0" dirty="0" err="1"/>
              <a:t>t_r</a:t>
            </a:r>
            <a:r>
              <a:rPr lang="en-US" baseline="0" dirty="0"/>
              <a:t>, </a:t>
            </a:r>
            <a:r>
              <a:rPr lang="en-US" baseline="0" dirty="0" err="1"/>
              <a:t>X_k</a:t>
            </a:r>
            <a:r>
              <a:rPr lang="en-US" baseline="0" dirty="0"/>
              <a:t>). This is again the intersection of all constraints imposed by the previous observations x_1 to </a:t>
            </a:r>
            <a:r>
              <a:rPr lang="en-US" baseline="0" dirty="0" err="1"/>
              <a:t>x_k</a:t>
            </a:r>
            <a:r>
              <a:rPr lang="en-US" baseline="0" dirty="0"/>
              <a:t>.</a:t>
            </a:r>
            <a:endParaRPr lang="en-US" dirty="0"/>
          </a:p>
        </p:txBody>
      </p:sp>
      <p:sp>
        <p:nvSpPr>
          <p:cNvPr id="4" name="Slide Number Placeholder 3"/>
          <p:cNvSpPr>
            <a:spLocks noGrp="1"/>
          </p:cNvSpPr>
          <p:nvPr>
            <p:ph type="sldNum" sz="quarter" idx="10"/>
          </p:nvPr>
        </p:nvSpPr>
        <p:spPr/>
        <p:txBody>
          <a:bodyPr/>
          <a:lstStyle/>
          <a:p>
            <a:fld id="{C9630317-CB96-0D4B-9A7B-A5E540C1B49F}" type="slidenum">
              <a:rPr lang="en-US" smtClean="0"/>
              <a:t>8</a:t>
            </a:fld>
            <a:endParaRPr lang="en-US"/>
          </a:p>
        </p:txBody>
      </p:sp>
    </p:spTree>
    <p:extLst>
      <p:ext uri="{BB962C8B-B14F-4D97-AF65-F5344CB8AC3E}">
        <p14:creationId xmlns:p14="http://schemas.microsoft.com/office/powerpoint/2010/main" val="112580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in the static problem, / the decision maker chooses all the monitoring times at time 0, / and commits to the schedule until the end. //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at the k-</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monitoring time </a:t>
            </a:r>
            <a:r>
              <a:rPr lang="en-US" sz="1200" kern="1200" dirty="0" err="1">
                <a:solidFill>
                  <a:schemeClr val="tx1"/>
                </a:solidFill>
                <a:effectLst/>
                <a:latin typeface="+mn-lt"/>
                <a:ea typeface="+mn-ea"/>
                <a:cs typeface="+mn-cs"/>
              </a:rPr>
              <a:t>t_k</a:t>
            </a:r>
            <a:r>
              <a:rPr lang="en-US" sz="1200" kern="1200" dirty="0">
                <a:solidFill>
                  <a:schemeClr val="tx1"/>
                </a:solidFill>
                <a:effectLst/>
                <a:latin typeface="+mn-lt"/>
                <a:ea typeface="+mn-ea"/>
                <a:cs typeface="+mn-cs"/>
              </a:rPr>
              <a:t>, / the value-to-go function, denoted by </a:t>
            </a:r>
            <a:r>
              <a:rPr lang="en-US" sz="1200" kern="1200" dirty="0" err="1">
                <a:solidFill>
                  <a:schemeClr val="tx1"/>
                </a:solidFill>
                <a:effectLst/>
                <a:latin typeface="+mn-lt"/>
                <a:ea typeface="+mn-ea"/>
                <a:cs typeface="+mn-cs"/>
              </a:rPr>
              <a:t>V_k</a:t>
            </a:r>
            <a:r>
              <a:rPr lang="en-US" sz="1200" kern="1200" dirty="0">
                <a:solidFill>
                  <a:schemeClr val="tx1"/>
                </a:solidFill>
                <a:effectLst/>
                <a:latin typeface="+mn-lt"/>
                <a:ea typeface="+mn-ea"/>
                <a:cs typeface="+mn-cs"/>
              </a:rPr>
              <a:t>, / is the maximum of / the reward from stopping now with </a:t>
            </a:r>
            <a:r>
              <a:rPr lang="en-US" sz="1200" kern="1200" dirty="0" err="1">
                <a:solidFill>
                  <a:schemeClr val="tx1"/>
                </a:solidFill>
                <a:effectLst/>
                <a:latin typeface="+mn-lt"/>
                <a:ea typeface="+mn-ea"/>
                <a:cs typeface="+mn-cs"/>
              </a:rPr>
              <a:t>x_i</a:t>
            </a:r>
            <a:r>
              <a:rPr lang="en-US" sz="1200" kern="1200" dirty="0">
                <a:solidFill>
                  <a:schemeClr val="tx1"/>
                </a:solidFill>
                <a:effectLst/>
                <a:latin typeface="+mn-lt"/>
                <a:ea typeface="+mn-ea"/>
                <a:cs typeface="+mn-cs"/>
              </a:rPr>
              <a:t> / and the worst-case continuation reward.</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the decision maker maximizes the overall worst-case reward at time 0 / over the set of all monitoring times. We the worst-case optimal reward for the static problem as V.</a:t>
            </a:r>
          </a:p>
          <a:p>
            <a:pPr lvl="0"/>
            <a:endParaRPr lang="en-US" dirty="0"/>
          </a:p>
        </p:txBody>
      </p:sp>
      <p:sp>
        <p:nvSpPr>
          <p:cNvPr id="4" name="Slide Number Placeholder 3"/>
          <p:cNvSpPr>
            <a:spLocks noGrp="1"/>
          </p:cNvSpPr>
          <p:nvPr>
            <p:ph type="sldNum" sz="quarter" idx="10"/>
          </p:nvPr>
        </p:nvSpPr>
        <p:spPr/>
        <p:txBody>
          <a:bodyPr/>
          <a:lstStyle/>
          <a:p>
            <a:fld id="{C9630317-CB96-0D4B-9A7B-A5E540C1B49F}" type="slidenum">
              <a:rPr lang="en-US" smtClean="0"/>
              <a:t>9</a:t>
            </a:fld>
            <a:endParaRPr lang="en-US"/>
          </a:p>
        </p:txBody>
      </p:sp>
    </p:spTree>
    <p:extLst>
      <p:ext uri="{BB962C8B-B14F-4D97-AF65-F5344CB8AC3E}">
        <p14:creationId xmlns:p14="http://schemas.microsoft.com/office/powerpoint/2010/main" val="388675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b="1" spc="-5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8159981" y="6492875"/>
            <a:ext cx="984019" cy="365125"/>
          </a:xfrm>
          <a:prstGeom prst="rect">
            <a:avLst/>
          </a:prstGeom>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3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fld id="{FE673D2E-647B-3449-8B30-D2D8761B4929}" type="datetime1">
              <a:rPr lang="en-US" smtClean="0"/>
              <a:t>11/18/2021</a:t>
            </a:fld>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r>
              <a:rPr lang="en-US"/>
              <a:t>INFORMS 2017</a:t>
            </a:r>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016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14779"/>
            <a:ext cx="1971675" cy="5757421"/>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DCE9A34-9D3B-5A41-A9C7-7EC3A2F80EFE}"/>
              </a:ext>
            </a:extLst>
          </p:cNvPr>
          <p:cNvSpPr>
            <a:spLocks noGrp="1"/>
          </p:cNvSpPr>
          <p:nvPr>
            <p:ph type="sldNum" sz="quarter" idx="12"/>
          </p:nvPr>
        </p:nvSpPr>
        <p:spPr>
          <a:xfrm>
            <a:off x="8159981" y="6467194"/>
            <a:ext cx="984019"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2297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60288"/>
            <a:ext cx="7543800" cy="1450757"/>
          </a:xfrm>
        </p:spPr>
        <p:txBody>
          <a:bodyPr/>
          <a:lstStyle>
            <a:lvl1pPr marL="0">
              <a:defRPr b="1"/>
            </a:lvl1pPr>
          </a:lstStyle>
          <a:p>
            <a:r>
              <a:rPr lang="en-US" dirty="0"/>
              <a:t>Click to edit Master title style</a:t>
            </a:r>
          </a:p>
        </p:txBody>
      </p:sp>
      <p:sp>
        <p:nvSpPr>
          <p:cNvPr id="3" name="Content Placeholder 2"/>
          <p:cNvSpPr>
            <a:spLocks noGrp="1"/>
          </p:cNvSpPr>
          <p:nvPr>
            <p:ph idx="1"/>
          </p:nvPr>
        </p:nvSpPr>
        <p:spPr>
          <a:xfrm>
            <a:off x="822960" y="1918055"/>
            <a:ext cx="7543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1926431" y="3079751"/>
            <a:ext cx="6858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13D5DB9-6460-C24A-B412-FDB59972EA92}"/>
              </a:ext>
            </a:extLst>
          </p:cNvPr>
          <p:cNvSpPr>
            <a:spLocks noGrp="1"/>
          </p:cNvSpPr>
          <p:nvPr>
            <p:ph type="sldNum" sz="quarter" idx="12"/>
          </p:nvPr>
        </p:nvSpPr>
        <p:spPr>
          <a:xfrm>
            <a:off x="8159981" y="6467194"/>
            <a:ext cx="984019"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7158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61364"/>
            <a:ext cx="7543800" cy="1450757"/>
          </a:xfrm>
        </p:spPr>
        <p:txBody>
          <a:bodyPr/>
          <a:lstStyle>
            <a:lvl1pPr marL="0">
              <a:defRPr b="1"/>
            </a:lvl1pPr>
          </a:lstStyle>
          <a:p>
            <a:r>
              <a:rPr lang="en-US" dirty="0"/>
              <a:t>Click to edit Master title style</a:t>
            </a:r>
          </a:p>
        </p:txBody>
      </p:sp>
      <p:sp>
        <p:nvSpPr>
          <p:cNvPr id="3" name="Content Placeholder 2"/>
          <p:cNvSpPr>
            <a:spLocks noGrp="1"/>
          </p:cNvSpPr>
          <p:nvPr>
            <p:ph idx="1"/>
          </p:nvPr>
        </p:nvSpPr>
        <p:spPr>
          <a:xfrm>
            <a:off x="822960" y="1918055"/>
            <a:ext cx="7543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1926431" y="3079751"/>
            <a:ext cx="6858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8BC0F65-45A2-9A47-A30A-3B0D3E74DD3D}"/>
              </a:ext>
            </a:extLst>
          </p:cNvPr>
          <p:cNvSpPr>
            <a:spLocks noGrp="1"/>
          </p:cNvSpPr>
          <p:nvPr>
            <p:ph type="sldNum" sz="quarter" idx="12"/>
          </p:nvPr>
        </p:nvSpPr>
        <p:spPr>
          <a:xfrm>
            <a:off x="8159981" y="6467194"/>
            <a:ext cx="984019"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7294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60288"/>
            <a:ext cx="7543800" cy="1450757"/>
          </a:xfrm>
        </p:spPr>
        <p:txBody>
          <a:bodyPr/>
          <a:lstStyle>
            <a:lvl1pPr marL="0">
              <a:defRPr b="1"/>
            </a:lvl1pPr>
          </a:lstStyle>
          <a:p>
            <a:r>
              <a:rPr lang="en-US" dirty="0"/>
              <a:t>Click to edit Master title style</a:t>
            </a:r>
          </a:p>
        </p:txBody>
      </p:sp>
      <p:sp>
        <p:nvSpPr>
          <p:cNvPr id="3" name="Content Placeholder 2"/>
          <p:cNvSpPr>
            <a:spLocks noGrp="1"/>
          </p:cNvSpPr>
          <p:nvPr>
            <p:ph idx="1"/>
          </p:nvPr>
        </p:nvSpPr>
        <p:spPr>
          <a:xfrm>
            <a:off x="822960" y="1918055"/>
            <a:ext cx="7543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3"/>
          </p:nvPr>
        </p:nvSpPr>
        <p:spPr>
          <a:xfrm>
            <a:off x="1926431" y="3079751"/>
            <a:ext cx="6858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67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159981" y="6492875"/>
            <a:ext cx="984019"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774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159981" y="6467194"/>
            <a:ext cx="984019" cy="365125"/>
          </a:xfrm>
          <a:prstGeom prst="rect">
            <a:avLst/>
          </a:prstGeom>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3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58FF4C45-974B-0C45-A4F9-A8FE8F1F52F6}"/>
              </a:ext>
            </a:extLst>
          </p:cNvPr>
          <p:cNvSpPr>
            <a:spLocks noGrp="1"/>
          </p:cNvSpPr>
          <p:nvPr>
            <p:ph type="sldNum" sz="quarter" idx="12"/>
          </p:nvPr>
        </p:nvSpPr>
        <p:spPr>
          <a:xfrm>
            <a:off x="8159981" y="6467194"/>
            <a:ext cx="984019"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4036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4D074FBE-0433-CC4E-97CE-1C989AC20345}"/>
              </a:ext>
            </a:extLst>
          </p:cNvPr>
          <p:cNvSpPr>
            <a:spLocks noGrp="1"/>
          </p:cNvSpPr>
          <p:nvPr>
            <p:ph type="sldNum" sz="quarter" idx="12"/>
          </p:nvPr>
        </p:nvSpPr>
        <p:spPr>
          <a:xfrm>
            <a:off x="8159981" y="6467194"/>
            <a:ext cx="984019"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2178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6" name="Slide Number Placeholder 5">
            <a:extLst>
              <a:ext uri="{FF2B5EF4-FFF2-40B4-BE49-F238E27FC236}">
                <a16:creationId xmlns:a16="http://schemas.microsoft.com/office/drawing/2014/main" id="{17260F26-0372-7446-82F5-3BFEB3D05409}"/>
              </a:ext>
            </a:extLst>
          </p:cNvPr>
          <p:cNvSpPr>
            <a:spLocks noGrp="1"/>
          </p:cNvSpPr>
          <p:nvPr>
            <p:ph type="sldNum" sz="quarter" idx="12"/>
          </p:nvPr>
        </p:nvSpPr>
        <p:spPr>
          <a:xfrm>
            <a:off x="8159981" y="6467194"/>
            <a:ext cx="984019"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419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159981" y="6484128"/>
            <a:ext cx="984019" cy="365125"/>
          </a:xfrm>
          <a:prstGeom prst="rect">
            <a:avLst/>
          </a:prstGeo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5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DCC94C7A-BEE6-2A4D-8467-3CA6026A572C}"/>
              </a:ext>
            </a:extLst>
          </p:cNvPr>
          <p:cNvSpPr>
            <a:spLocks noGrp="1"/>
          </p:cNvSpPr>
          <p:nvPr>
            <p:ph type="sldNum" sz="quarter" idx="12"/>
          </p:nvPr>
        </p:nvSpPr>
        <p:spPr>
          <a:xfrm>
            <a:off x="8159981" y="6467194"/>
            <a:ext cx="984019"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2270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52E797F7-C771-A04F-A990-1B3836E3C2F0}"/>
              </a:ext>
            </a:extLst>
          </p:cNvPr>
          <p:cNvSpPr>
            <a:spLocks noGrp="1"/>
          </p:cNvSpPr>
          <p:nvPr>
            <p:ph type="sldNum" sz="quarter" idx="12"/>
          </p:nvPr>
        </p:nvSpPr>
        <p:spPr>
          <a:xfrm>
            <a:off x="8159981" y="6467194"/>
            <a:ext cx="984019"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211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54477"/>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857249" y="150523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27816329-4A26-6E44-A784-858069E624F1}"/>
              </a:ext>
            </a:extLst>
          </p:cNvPr>
          <p:cNvSpPr>
            <a:spLocks noGrp="1"/>
          </p:cNvSpPr>
          <p:nvPr>
            <p:ph type="sldNum" sz="quarter" idx="4"/>
          </p:nvPr>
        </p:nvSpPr>
        <p:spPr>
          <a:xfrm>
            <a:off x="8159981" y="6492875"/>
            <a:ext cx="984019"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195099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l" defTabSz="914400" rtl="0" eaLnBrk="1" latinLnBrk="0" hangingPunct="1">
        <a:lnSpc>
          <a:spcPct val="85000"/>
        </a:lnSpc>
        <a:spcBef>
          <a:spcPct val="0"/>
        </a:spcBef>
        <a:buNone/>
        <a:defRPr sz="4800" b="1" kern="1200" spc="-5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00.png"/><Relationship Id="rId10"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0.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370.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0.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2366003"/>
          </a:xfrm>
        </p:spPr>
        <p:txBody>
          <a:bodyPr>
            <a:normAutofit/>
          </a:bodyPr>
          <a:lstStyle/>
          <a:p>
            <a:r>
              <a:rPr lang="en-US" sz="4000" b="1" dirty="0">
                <a:solidFill>
                  <a:srgbClr val="C00000"/>
                </a:solidFill>
              </a:rPr>
              <a:t>Monitoring with Limited Information</a:t>
            </a:r>
          </a:p>
        </p:txBody>
      </p:sp>
      <p:sp>
        <p:nvSpPr>
          <p:cNvPr id="3" name="Subtitle 2"/>
          <p:cNvSpPr>
            <a:spLocks noGrp="1"/>
          </p:cNvSpPr>
          <p:nvPr>
            <p:ph type="subTitle" idx="1"/>
          </p:nvPr>
        </p:nvSpPr>
        <p:spPr>
          <a:xfrm>
            <a:off x="825038" y="4545497"/>
            <a:ext cx="7775624" cy="526836"/>
          </a:xfrm>
        </p:spPr>
        <p:txBody>
          <a:bodyPr>
            <a:normAutofit/>
          </a:bodyPr>
          <a:lstStyle/>
          <a:p>
            <a:r>
              <a:rPr lang="en-US" sz="2000" b="1" dirty="0">
                <a:solidFill>
                  <a:schemeClr val="tx1"/>
                </a:solidFill>
              </a:rPr>
              <a:t>Dan Iancu (</a:t>
            </a:r>
            <a:r>
              <a:rPr lang="en-US" sz="2000" b="1">
                <a:solidFill>
                  <a:schemeClr val="tx1"/>
                </a:solidFill>
              </a:rPr>
              <a:t>Stanford GSB &amp; </a:t>
            </a:r>
            <a:r>
              <a:rPr lang="en-US" sz="2000" b="1" dirty="0">
                <a:solidFill>
                  <a:schemeClr val="tx1"/>
                </a:solidFill>
              </a:rPr>
              <a:t>INSEAD)</a:t>
            </a:r>
          </a:p>
          <a:p>
            <a:endParaRPr lang="en-US" sz="2000" b="1" dirty="0"/>
          </a:p>
          <a:p>
            <a:endParaRPr lang="en-US" sz="2000" b="1" dirty="0"/>
          </a:p>
        </p:txBody>
      </p:sp>
      <p:sp>
        <p:nvSpPr>
          <p:cNvPr id="5" name="Slide Number Placeholder 4"/>
          <p:cNvSpPr>
            <a:spLocks noGrp="1"/>
          </p:cNvSpPr>
          <p:nvPr>
            <p:ph type="sldNum" sz="quarter" idx="12"/>
          </p:nvPr>
        </p:nvSpPr>
        <p:spPr/>
        <p:txBody>
          <a:bodyPr/>
          <a:lstStyle/>
          <a:p>
            <a:fld id="{4FAB73BC-B049-4115-A692-8D63A059BFB8}" type="slidenum">
              <a:rPr lang="en-US" smtClean="0"/>
              <a:t>1</a:t>
            </a:fld>
            <a:endParaRPr lang="en-US" dirty="0"/>
          </a:p>
        </p:txBody>
      </p:sp>
      <p:sp>
        <p:nvSpPr>
          <p:cNvPr id="4" name="TextBox 3">
            <a:extLst>
              <a:ext uri="{FF2B5EF4-FFF2-40B4-BE49-F238E27FC236}">
                <a16:creationId xmlns:a16="http://schemas.microsoft.com/office/drawing/2014/main" id="{20C78326-EEBE-EC44-AA32-AE3995C04FDB}"/>
              </a:ext>
            </a:extLst>
          </p:cNvPr>
          <p:cNvSpPr txBox="1"/>
          <p:nvPr/>
        </p:nvSpPr>
        <p:spPr>
          <a:xfrm>
            <a:off x="822960" y="5072333"/>
            <a:ext cx="6431441" cy="369332"/>
          </a:xfrm>
          <a:prstGeom prst="rect">
            <a:avLst/>
          </a:prstGeom>
          <a:noFill/>
        </p:spPr>
        <p:txBody>
          <a:bodyPr wrap="none" rtlCol="0">
            <a:spAutoFit/>
          </a:bodyPr>
          <a:lstStyle/>
          <a:p>
            <a:r>
              <a:rPr lang="en-US" sz="1800" dirty="0"/>
              <a:t>Joint work with Do Young Yoon (</a:t>
            </a:r>
            <a:r>
              <a:rPr lang="en-US" sz="1800" dirty="0" err="1"/>
              <a:t>Flexport</a:t>
            </a:r>
            <a:r>
              <a:rPr lang="en-US" sz="1800" dirty="0"/>
              <a:t>) and Nikos </a:t>
            </a:r>
            <a:r>
              <a:rPr lang="en-US" sz="1800" dirty="0" err="1"/>
              <a:t>Trichakis</a:t>
            </a:r>
            <a:r>
              <a:rPr lang="en-US" sz="1800" dirty="0"/>
              <a:t> (MIT)</a:t>
            </a:r>
          </a:p>
        </p:txBody>
      </p:sp>
    </p:spTree>
    <p:extLst>
      <p:ext uri="{BB962C8B-B14F-4D97-AF65-F5344CB8AC3E}">
        <p14:creationId xmlns:p14="http://schemas.microsoft.com/office/powerpoint/2010/main" val="206177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913" y="3299188"/>
                <a:ext cx="8654143" cy="3558812"/>
              </a:xfrm>
              <a:ln>
                <a:noFill/>
              </a:ln>
            </p:spPr>
            <p:txBody>
              <a:bodyPr>
                <a:normAutofit fontScale="77500" lnSpcReduction="20000"/>
              </a:bodyPr>
              <a:lstStyle/>
              <a:p>
                <a:pPr marL="635508" lvl="1" indent="-342900">
                  <a:lnSpc>
                    <a:spcPts val="2800"/>
                  </a:lnSpc>
                  <a:buFont typeface="Arial" panose="020B0604020202020204" pitchFamily="34" charset="0"/>
                  <a:buChar char="•"/>
                </a:pPr>
                <a:r>
                  <a:rPr lang="en-US" sz="2200" dirty="0"/>
                  <a:t>Monitoring times picked dynamically</a:t>
                </a:r>
                <a:endParaRPr lang="en-US" sz="2200" b="0" i="1" dirty="0">
                  <a:latin typeface="Cambria Math" panose="02040503050406030204" pitchFamily="18" charset="0"/>
                </a:endParaRPr>
              </a:p>
              <a:p>
                <a:pPr marL="635508" lvl="1" indent="-342900">
                  <a:lnSpc>
                    <a:spcPts val="2800"/>
                  </a:lnSpc>
                  <a:buFont typeface="Arial" panose="020B0604020202020204" pitchFamily="34" charset="0"/>
                  <a:buChar char="•"/>
                </a:pPr>
                <a:r>
                  <a:rPr lang="en-US" sz="2200" dirty="0"/>
                  <a:t>Time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𝑡</m:t>
                        </m:r>
                      </m:e>
                      <m:sub>
                        <m:r>
                          <a:rPr lang="en-US" sz="2400" b="0" i="1" smtClean="0">
                            <a:latin typeface="Cambria Math" panose="02040503050406030204" pitchFamily="18" charset="0"/>
                          </a:rPr>
                          <m:t>𝑘</m:t>
                        </m:r>
                      </m:sub>
                    </m:sSub>
                    <m:r>
                      <a:rPr lang="en-US" sz="2400" i="1">
                        <a:latin typeface="Cambria Math" panose="02040503050406030204" pitchFamily="18" charset="0"/>
                      </a:rPr>
                      <m:t> </m:t>
                    </m:r>
                  </m:oMath>
                </a14:m>
                <a:r>
                  <a:rPr lang="en-US" sz="2200" dirty="0"/>
                  <a:t>: DM solves</a:t>
                </a:r>
                <a:endParaRPr lang="en-US" sz="2200" b="0" i="1" dirty="0">
                  <a:latin typeface="Cambria Math" panose="02040503050406030204" pitchFamily="18" charset="0"/>
                </a:endParaRPr>
              </a:p>
              <a:p>
                <a:pPr marL="292608" lvl="1" indent="0" algn="l">
                  <a:buNone/>
                </a:pPr>
                <a:endParaRPr lang="en-US" sz="2200" dirty="0"/>
              </a:p>
              <a:p>
                <a:pPr marL="292608" lvl="1" indent="0">
                  <a:buNone/>
                </a:pP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charset="0"/>
                          </a:rPr>
                          <m:t>𝐽</m:t>
                        </m:r>
                      </m:e>
                      <m:sub>
                        <m:r>
                          <a:rPr lang="en-US" sz="2200" i="1">
                            <a:latin typeface="Cambria Math" charset="0"/>
                          </a:rPr>
                          <m:t>𝑘</m:t>
                        </m:r>
                      </m:sub>
                    </m:sSub>
                    <m:d>
                      <m:dPr>
                        <m:ctrlPr>
                          <a:rPr lang="en-US" sz="2200" i="1">
                            <a:latin typeface="Cambria Math" panose="02040503050406030204" pitchFamily="18" charset="0"/>
                          </a:rPr>
                        </m:ctrlPr>
                      </m:dPr>
                      <m:e>
                        <m:sSup>
                          <m:sSupPr>
                            <m:ctrlPr>
                              <a:rPr lang="en-US" sz="2200" b="1" i="1">
                                <a:latin typeface="Cambria Math" panose="02040503050406030204" pitchFamily="18" charset="0"/>
                              </a:rPr>
                            </m:ctrlPr>
                          </m:sSupPr>
                          <m:e>
                            <m:r>
                              <a:rPr lang="en-US" sz="2200" b="1" i="1">
                                <a:latin typeface="Cambria Math" charset="0"/>
                              </a:rPr>
                              <m:t>𝒕</m:t>
                            </m:r>
                          </m:e>
                          <m:sup>
                            <m:d>
                              <m:dPr>
                                <m:begChr m:val="{"/>
                                <m:endChr m:val="}"/>
                                <m:ctrlPr>
                                  <a:rPr lang="en-US" sz="2200" b="1" i="1">
                                    <a:latin typeface="Cambria Math" panose="02040503050406030204" pitchFamily="18" charset="0"/>
                                  </a:rPr>
                                </m:ctrlPr>
                              </m:dPr>
                              <m:e>
                                <m:r>
                                  <a:rPr lang="en-US" sz="2200" b="1" i="1">
                                    <a:latin typeface="Cambria Math" charset="0"/>
                                  </a:rPr>
                                  <m:t>𝒌</m:t>
                                </m:r>
                              </m:e>
                            </m:d>
                          </m:sup>
                        </m:sSup>
                        <m:r>
                          <a:rPr lang="en-US" sz="2200" b="1" i="1">
                            <a:latin typeface="Cambria Math" charset="0"/>
                          </a:rPr>
                          <m:t>,</m:t>
                        </m:r>
                        <m:sSup>
                          <m:sSupPr>
                            <m:ctrlPr>
                              <a:rPr lang="en-US" sz="2200" b="1" i="1" smtClean="0">
                                <a:solidFill>
                                  <a:srgbClr val="C00000"/>
                                </a:solidFill>
                                <a:latin typeface="Cambria Math" panose="02040503050406030204" pitchFamily="18" charset="0"/>
                              </a:rPr>
                            </m:ctrlPr>
                          </m:sSupPr>
                          <m:e>
                            <m:r>
                              <a:rPr lang="en-US" sz="2200" b="1" i="1" smtClean="0">
                                <a:solidFill>
                                  <a:srgbClr val="C00000"/>
                                </a:solidFill>
                                <a:latin typeface="Cambria Math" panose="02040503050406030204" pitchFamily="18" charset="0"/>
                              </a:rPr>
                              <m:t>𝒙</m:t>
                            </m:r>
                          </m:e>
                          <m:sup>
                            <m:d>
                              <m:dPr>
                                <m:begChr m:val="{"/>
                                <m:endChr m:val="}"/>
                                <m:ctrlPr>
                                  <a:rPr lang="en-US" sz="2200" b="1" i="1">
                                    <a:solidFill>
                                      <a:srgbClr val="C00000"/>
                                    </a:solidFill>
                                    <a:latin typeface="Cambria Math" panose="02040503050406030204" pitchFamily="18" charset="0"/>
                                  </a:rPr>
                                </m:ctrlPr>
                              </m:dPr>
                              <m:e>
                                <m:r>
                                  <a:rPr lang="en-US" sz="2200" b="1" i="1">
                                    <a:solidFill>
                                      <a:srgbClr val="C00000"/>
                                    </a:solidFill>
                                    <a:latin typeface="Cambria Math" charset="0"/>
                                  </a:rPr>
                                  <m:t>𝒌</m:t>
                                </m:r>
                              </m:e>
                            </m:d>
                          </m:sup>
                        </m:sSup>
                      </m:e>
                    </m:d>
                    <m:r>
                      <a:rPr lang="en-US" sz="2200" i="1">
                        <a:latin typeface="Cambria Math" charset="0"/>
                      </a:rPr>
                      <m:t>=</m:t>
                    </m:r>
                    <m:func>
                      <m:funcPr>
                        <m:ctrlPr>
                          <a:rPr lang="en-US" sz="2200" i="1">
                            <a:latin typeface="Cambria Math" panose="02040503050406030204" pitchFamily="18" charset="0"/>
                          </a:rPr>
                        </m:ctrlPr>
                      </m:funcPr>
                      <m:fName>
                        <m:r>
                          <m:rPr>
                            <m:sty m:val="p"/>
                          </m:rPr>
                          <a:rPr lang="en-US" sz="2200">
                            <a:latin typeface="Cambria Math" charset="0"/>
                          </a:rPr>
                          <m:t>max</m:t>
                        </m:r>
                      </m:fName>
                      <m:e>
                        <m:d>
                          <m:dPr>
                            <m:ctrlPr>
                              <a:rPr lang="en-US" sz="2200" i="1">
                                <a:latin typeface="Cambria Math" panose="02040503050406030204" pitchFamily="18" charset="0"/>
                              </a:rPr>
                            </m:ctrlPr>
                          </m:dPr>
                          <m:e>
                            <m:r>
                              <a:rPr lang="en-US" sz="2200" i="1">
                                <a:latin typeface="Cambria Math" charset="0"/>
                              </a:rPr>
                              <m:t>𝑔</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charset="0"/>
                                      </a:rPr>
                                      <m:t>𝑡</m:t>
                                    </m:r>
                                  </m:e>
                                  <m:sub>
                                    <m:r>
                                      <a:rPr lang="en-US" sz="2200" i="1">
                                        <a:latin typeface="Cambria Math" charset="0"/>
                                      </a:rPr>
                                      <m:t>𝑘</m:t>
                                    </m:r>
                                  </m:sub>
                                </m:sSub>
                                <m:r>
                                  <a:rPr lang="en-US" sz="2200" i="1">
                                    <a:latin typeface="Cambria Math" charset="0"/>
                                  </a:rPr>
                                  <m:t>,</m:t>
                                </m:r>
                                <m:sSub>
                                  <m:sSubPr>
                                    <m:ctrlPr>
                                      <a:rPr lang="en-US" sz="2200" b="1" i="1" smtClean="0">
                                        <a:solidFill>
                                          <a:srgbClr val="C00000"/>
                                        </a:solidFill>
                                        <a:latin typeface="Cambria Math" panose="02040503050406030204" pitchFamily="18" charset="0"/>
                                      </a:rPr>
                                    </m:ctrlPr>
                                  </m:sSubPr>
                                  <m:e>
                                    <m:r>
                                      <a:rPr lang="en-US" sz="2200" b="1" i="1">
                                        <a:solidFill>
                                          <a:srgbClr val="C00000"/>
                                        </a:solidFill>
                                        <a:latin typeface="Cambria Math" charset="0"/>
                                      </a:rPr>
                                      <m:t>𝒙</m:t>
                                    </m:r>
                                  </m:e>
                                  <m:sub>
                                    <m:r>
                                      <a:rPr lang="en-US" sz="2200" b="0" i="1">
                                        <a:solidFill>
                                          <a:srgbClr val="C00000"/>
                                        </a:solidFill>
                                        <a:latin typeface="Cambria Math" charset="0"/>
                                      </a:rPr>
                                      <m:t>𝑘</m:t>
                                    </m:r>
                                  </m:sub>
                                </m:sSub>
                              </m:e>
                            </m:d>
                            <m:r>
                              <a:rPr lang="en-US" sz="2200" i="1">
                                <a:latin typeface="Cambria Math" charset="0"/>
                              </a:rPr>
                              <m:t>,</m:t>
                            </m:r>
                            <m:func>
                              <m:funcPr>
                                <m:ctrlPr>
                                  <a:rPr lang="en-US" sz="2200" i="1">
                                    <a:latin typeface="Cambria Math" panose="02040503050406030204" pitchFamily="18" charset="0"/>
                                  </a:rPr>
                                </m:ctrlPr>
                              </m:funcPr>
                              <m:fName>
                                <m:limLow>
                                  <m:limLowPr>
                                    <m:ctrlPr>
                                      <a:rPr lang="en-US" sz="2200" i="1" smtClean="0">
                                        <a:solidFill>
                                          <a:schemeClr val="tx1"/>
                                        </a:solidFill>
                                        <a:latin typeface="Cambria Math" panose="02040503050406030204" pitchFamily="18" charset="0"/>
                                      </a:rPr>
                                    </m:ctrlPr>
                                  </m:limLowPr>
                                  <m:e>
                                    <m:r>
                                      <m:rPr>
                                        <m:sty m:val="p"/>
                                      </m:rPr>
                                      <a:rPr lang="en-US" sz="2200">
                                        <a:solidFill>
                                          <a:schemeClr val="tx1"/>
                                        </a:solidFill>
                                        <a:latin typeface="Cambria Math" charset="0"/>
                                      </a:rPr>
                                      <m:t>max</m:t>
                                    </m:r>
                                  </m:e>
                                  <m:lim>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charset="0"/>
                                          </a:rPr>
                                          <m:t>𝑡</m:t>
                                        </m:r>
                                      </m:e>
                                      <m:sub>
                                        <m:r>
                                          <a:rPr lang="en-US" sz="2200" i="1">
                                            <a:solidFill>
                                              <a:schemeClr val="tx1"/>
                                            </a:solidFill>
                                            <a:latin typeface="Cambria Math" charset="0"/>
                                          </a:rPr>
                                          <m:t>𝑘</m:t>
                                        </m:r>
                                        <m:r>
                                          <a:rPr lang="en-US" sz="2200" i="1">
                                            <a:solidFill>
                                              <a:schemeClr val="tx1"/>
                                            </a:solidFill>
                                            <a:latin typeface="Cambria Math" charset="0"/>
                                          </a:rPr>
                                          <m:t>+1</m:t>
                                        </m:r>
                                      </m:sub>
                                    </m:sSub>
                                    <m:r>
                                      <a:rPr lang="en-US" sz="2200" i="1">
                                        <a:solidFill>
                                          <a:schemeClr val="tx1"/>
                                        </a:solidFill>
                                        <a:latin typeface="Cambria Math" charset="0"/>
                                      </a:rPr>
                                      <m:t>∈[</m:t>
                                    </m:r>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charset="0"/>
                                          </a:rPr>
                                          <m:t>𝑡</m:t>
                                        </m:r>
                                      </m:e>
                                      <m:sub>
                                        <m:r>
                                          <a:rPr lang="en-US" sz="2200" i="1">
                                            <a:solidFill>
                                              <a:schemeClr val="tx1"/>
                                            </a:solidFill>
                                            <a:latin typeface="Cambria Math" charset="0"/>
                                          </a:rPr>
                                          <m:t>𝑘</m:t>
                                        </m:r>
                                      </m:sub>
                                    </m:sSub>
                                    <m:r>
                                      <a:rPr lang="en-US" sz="2200" i="1">
                                        <a:solidFill>
                                          <a:schemeClr val="tx1"/>
                                        </a:solidFill>
                                        <a:latin typeface="Cambria Math" charset="0"/>
                                      </a:rPr>
                                      <m:t>,</m:t>
                                    </m:r>
                                    <m:r>
                                      <a:rPr lang="en-US" sz="2200" i="1">
                                        <a:solidFill>
                                          <a:schemeClr val="tx1"/>
                                        </a:solidFill>
                                        <a:latin typeface="Cambria Math" charset="0"/>
                                      </a:rPr>
                                      <m:t>𝑇</m:t>
                                    </m:r>
                                    <m:r>
                                      <a:rPr lang="en-US" sz="2200" i="1">
                                        <a:solidFill>
                                          <a:schemeClr val="tx1"/>
                                        </a:solidFill>
                                        <a:latin typeface="Cambria Math" charset="0"/>
                                      </a:rPr>
                                      <m:t>]</m:t>
                                    </m:r>
                                  </m:lim>
                                </m:limLow>
                              </m:fName>
                              <m:e>
                                <m:func>
                                  <m:funcPr>
                                    <m:ctrlPr>
                                      <a:rPr lang="en-US" sz="2200" i="1">
                                        <a:latin typeface="Cambria Math" panose="02040503050406030204" pitchFamily="18" charset="0"/>
                                      </a:rPr>
                                    </m:ctrlPr>
                                  </m:funcPr>
                                  <m:fName>
                                    <m:limLow>
                                      <m:limLowPr>
                                        <m:ctrlPr>
                                          <a:rPr lang="en-US" sz="2200" i="1" smtClean="0">
                                            <a:solidFill>
                                              <a:srgbClr val="C00000"/>
                                            </a:solidFill>
                                            <a:latin typeface="Cambria Math" panose="02040503050406030204" pitchFamily="18" charset="0"/>
                                          </a:rPr>
                                        </m:ctrlPr>
                                      </m:limLowPr>
                                      <m:e>
                                        <m:r>
                                          <m:rPr>
                                            <m:sty m:val="p"/>
                                          </m:rPr>
                                          <a:rPr lang="en-US" sz="2200">
                                            <a:solidFill>
                                              <a:srgbClr val="C00000"/>
                                            </a:solidFill>
                                            <a:latin typeface="Cambria Math" charset="0"/>
                                          </a:rPr>
                                          <m:t>min</m:t>
                                        </m:r>
                                      </m:e>
                                      <m:lim>
                                        <m:sSub>
                                          <m:sSubPr>
                                            <m:ctrlPr>
                                              <a:rPr lang="en-US" sz="2200" b="1" i="1">
                                                <a:solidFill>
                                                  <a:srgbClr val="C00000"/>
                                                </a:solidFill>
                                                <a:latin typeface="Cambria Math" panose="02040503050406030204" pitchFamily="18" charset="0"/>
                                              </a:rPr>
                                            </m:ctrlPr>
                                          </m:sSubPr>
                                          <m:e>
                                            <m:r>
                                              <a:rPr lang="en-US" sz="2200" b="1" i="1">
                                                <a:solidFill>
                                                  <a:srgbClr val="C00000"/>
                                                </a:solidFill>
                                                <a:latin typeface="Cambria Math" charset="0"/>
                                              </a:rPr>
                                              <m:t>𝒙</m:t>
                                            </m:r>
                                          </m:e>
                                          <m:sub>
                                            <m:r>
                                              <a:rPr lang="en-US" sz="2200" b="0" i="1">
                                                <a:solidFill>
                                                  <a:srgbClr val="C00000"/>
                                                </a:solidFill>
                                                <a:latin typeface="Cambria Math" charset="0"/>
                                              </a:rPr>
                                              <m:t>𝑘</m:t>
                                            </m:r>
                                            <m:r>
                                              <a:rPr lang="en-US" sz="2200" b="0" i="1">
                                                <a:solidFill>
                                                  <a:srgbClr val="C00000"/>
                                                </a:solidFill>
                                                <a:latin typeface="Cambria Math" charset="0"/>
                                              </a:rPr>
                                              <m:t>+1</m:t>
                                            </m:r>
                                          </m:sub>
                                        </m:sSub>
                                        <m:r>
                                          <a:rPr lang="en-US" sz="2200" i="1">
                                            <a:solidFill>
                                              <a:srgbClr val="C00000"/>
                                            </a:solidFill>
                                            <a:latin typeface="Cambria Math" charset="0"/>
                                          </a:rPr>
                                          <m:t>∈</m:t>
                                        </m:r>
                                        <m:sSub>
                                          <m:sSubPr>
                                            <m:ctrlPr>
                                              <a:rPr lang="en-US" sz="2200" i="1">
                                                <a:solidFill>
                                                  <a:srgbClr val="C00000"/>
                                                </a:solidFill>
                                                <a:latin typeface="Cambria Math" panose="02040503050406030204" pitchFamily="18" charset="0"/>
                                              </a:rPr>
                                            </m:ctrlPr>
                                          </m:sSubPr>
                                          <m:e>
                                            <m:r>
                                              <a:rPr lang="en-US" sz="2200" i="1">
                                                <a:solidFill>
                                                  <a:srgbClr val="C00000"/>
                                                </a:solidFill>
                                                <a:latin typeface="Cambria Math" charset="0"/>
                                              </a:rPr>
                                              <m:t>𝑈</m:t>
                                            </m:r>
                                          </m:e>
                                          <m:sub>
                                            <m:r>
                                              <a:rPr lang="en-US" sz="2200" i="1">
                                                <a:solidFill>
                                                  <a:srgbClr val="C00000"/>
                                                </a:solidFill>
                                                <a:latin typeface="Cambria Math" charset="0"/>
                                              </a:rPr>
                                              <m:t>𝑘</m:t>
                                            </m:r>
                                            <m:r>
                                              <a:rPr lang="en-US" sz="2200" i="1">
                                                <a:solidFill>
                                                  <a:srgbClr val="C00000"/>
                                                </a:solidFill>
                                                <a:latin typeface="Cambria Math" charset="0"/>
                                              </a:rPr>
                                              <m:t>+1</m:t>
                                            </m:r>
                                          </m:sub>
                                        </m:sSub>
                                      </m:lim>
                                    </m:limLow>
                                  </m:fName>
                                  <m:e>
                                    <m:sSub>
                                      <m:sSubPr>
                                        <m:ctrlPr>
                                          <a:rPr lang="en-US" sz="2200" i="1">
                                            <a:latin typeface="Cambria Math" panose="02040503050406030204" pitchFamily="18" charset="0"/>
                                          </a:rPr>
                                        </m:ctrlPr>
                                      </m:sSubPr>
                                      <m:e>
                                        <m:r>
                                          <a:rPr lang="en-US" sz="2200" i="1">
                                            <a:latin typeface="Cambria Math" charset="0"/>
                                          </a:rPr>
                                          <m:t>𝐽</m:t>
                                        </m:r>
                                      </m:e>
                                      <m:sub>
                                        <m:r>
                                          <a:rPr lang="en-US" sz="2200" i="1">
                                            <a:latin typeface="Cambria Math" charset="0"/>
                                          </a:rPr>
                                          <m:t>𝑘</m:t>
                                        </m:r>
                                        <m:r>
                                          <a:rPr lang="en-US" sz="2200" i="1">
                                            <a:latin typeface="Cambria Math" charset="0"/>
                                          </a:rPr>
                                          <m:t>+1</m:t>
                                        </m:r>
                                      </m:sub>
                                    </m:sSub>
                                    <m:d>
                                      <m:dPr>
                                        <m:ctrlPr>
                                          <a:rPr lang="en-US" sz="2200" i="1">
                                            <a:latin typeface="Cambria Math" panose="02040503050406030204" pitchFamily="18" charset="0"/>
                                          </a:rPr>
                                        </m:ctrlPr>
                                      </m:dPr>
                                      <m:e>
                                        <m:sSup>
                                          <m:sSupPr>
                                            <m:ctrlPr>
                                              <a:rPr lang="en-US" sz="2200" b="1" i="1">
                                                <a:latin typeface="Cambria Math" panose="02040503050406030204" pitchFamily="18" charset="0"/>
                                              </a:rPr>
                                            </m:ctrlPr>
                                          </m:sSupPr>
                                          <m:e>
                                            <m:r>
                                              <a:rPr lang="en-US" sz="2200" b="1" i="1">
                                                <a:latin typeface="Cambria Math" charset="0"/>
                                              </a:rPr>
                                              <m:t>𝒕</m:t>
                                            </m:r>
                                          </m:e>
                                          <m:sup>
                                            <m:d>
                                              <m:dPr>
                                                <m:begChr m:val="{"/>
                                                <m:endChr m:val="}"/>
                                                <m:ctrlPr>
                                                  <a:rPr lang="en-US" sz="2200" b="1" i="1">
                                                    <a:latin typeface="Cambria Math" panose="02040503050406030204" pitchFamily="18" charset="0"/>
                                                  </a:rPr>
                                                </m:ctrlPr>
                                              </m:dPr>
                                              <m:e>
                                                <m:r>
                                                  <a:rPr lang="en-US" sz="2200" b="1" i="1">
                                                    <a:latin typeface="Cambria Math" charset="0"/>
                                                  </a:rPr>
                                                  <m:t>𝒌</m:t>
                                                </m:r>
                                                <m:r>
                                                  <a:rPr lang="en-US" sz="2200" b="1" i="1">
                                                    <a:latin typeface="Cambria Math" charset="0"/>
                                                  </a:rPr>
                                                  <m:t>+</m:t>
                                                </m:r>
                                                <m:r>
                                                  <a:rPr lang="en-US" sz="2200" b="1" i="1">
                                                    <a:latin typeface="Cambria Math" charset="0"/>
                                                  </a:rPr>
                                                  <m:t>𝟏</m:t>
                                                </m:r>
                                              </m:e>
                                            </m:d>
                                          </m:sup>
                                        </m:sSup>
                                        <m:r>
                                          <a:rPr lang="en-US" sz="2200" b="1" i="1">
                                            <a:latin typeface="Cambria Math" charset="0"/>
                                          </a:rPr>
                                          <m:t>,</m:t>
                                        </m:r>
                                        <m:sSup>
                                          <m:sSupPr>
                                            <m:ctrlPr>
                                              <a:rPr lang="en-US" sz="2200" b="1" i="1" smtClean="0">
                                                <a:solidFill>
                                                  <a:srgbClr val="C00000"/>
                                                </a:solidFill>
                                                <a:latin typeface="Cambria Math" panose="02040503050406030204" pitchFamily="18" charset="0"/>
                                              </a:rPr>
                                            </m:ctrlPr>
                                          </m:sSupPr>
                                          <m:e>
                                            <m:r>
                                              <a:rPr lang="en-US" sz="2200" b="1" i="1" smtClean="0">
                                                <a:solidFill>
                                                  <a:srgbClr val="C00000"/>
                                                </a:solidFill>
                                                <a:latin typeface="Cambria Math" panose="02040503050406030204" pitchFamily="18" charset="0"/>
                                              </a:rPr>
                                              <m:t>𝒙</m:t>
                                            </m:r>
                                          </m:e>
                                          <m:sup>
                                            <m:d>
                                              <m:dPr>
                                                <m:begChr m:val="{"/>
                                                <m:endChr m:val="}"/>
                                                <m:ctrlPr>
                                                  <a:rPr lang="en-US" sz="2200" b="1" i="1">
                                                    <a:solidFill>
                                                      <a:srgbClr val="C00000"/>
                                                    </a:solidFill>
                                                    <a:latin typeface="Cambria Math" panose="02040503050406030204" pitchFamily="18" charset="0"/>
                                                  </a:rPr>
                                                </m:ctrlPr>
                                              </m:dPr>
                                              <m:e>
                                                <m:r>
                                                  <a:rPr lang="en-US" sz="2200" b="1" i="1">
                                                    <a:solidFill>
                                                      <a:srgbClr val="C00000"/>
                                                    </a:solidFill>
                                                    <a:latin typeface="Cambria Math" charset="0"/>
                                                  </a:rPr>
                                                  <m:t>𝒌</m:t>
                                                </m:r>
                                                <m:r>
                                                  <a:rPr lang="en-US" sz="2200" b="1" i="1">
                                                    <a:solidFill>
                                                      <a:srgbClr val="C00000"/>
                                                    </a:solidFill>
                                                    <a:latin typeface="Cambria Math" charset="0"/>
                                                  </a:rPr>
                                                  <m:t>+</m:t>
                                                </m:r>
                                                <m:r>
                                                  <a:rPr lang="en-US" sz="2200" b="1" i="1">
                                                    <a:solidFill>
                                                      <a:srgbClr val="C00000"/>
                                                    </a:solidFill>
                                                    <a:latin typeface="Cambria Math" charset="0"/>
                                                  </a:rPr>
                                                  <m:t>𝟏</m:t>
                                                </m:r>
                                              </m:e>
                                            </m:d>
                                          </m:sup>
                                        </m:sSup>
                                      </m:e>
                                    </m:d>
                                  </m:e>
                                </m:func>
                              </m:e>
                            </m:func>
                          </m:e>
                        </m:d>
                      </m:e>
                    </m:func>
                  </m:oMath>
                </a14:m>
                <a:endParaRPr lang="en-US" sz="2200" b="0" i="1" dirty="0">
                  <a:latin typeface="Cambria Math" panose="02040503050406030204" pitchFamily="18" charset="0"/>
                </a:endParaRPr>
              </a:p>
              <a:p>
                <a:pPr marL="292608" lvl="1" indent="0">
                  <a:buNone/>
                </a:pPr>
                <a:endParaRPr lang="en-US" sz="2200" i="1" dirty="0">
                  <a:latin typeface="Cambria Math" panose="02040503050406030204" pitchFamily="18" charset="0"/>
                </a:endParaRPr>
              </a:p>
              <a:p>
                <a:pPr marL="292608" lvl="1" indent="0">
                  <a:buNone/>
                </a:pPr>
                <a:r>
                  <a:rPr lang="en-US" sz="2200" dirty="0"/>
                  <a:t>        where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charset="0"/>
                          </a:rPr>
                          <m:t>𝐽</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sub>
                    </m:sSub>
                    <m:d>
                      <m:dPr>
                        <m:ctrlPr>
                          <a:rPr lang="en-US" sz="2200" i="1">
                            <a:latin typeface="Cambria Math" panose="02040503050406030204" pitchFamily="18" charset="0"/>
                          </a:rPr>
                        </m:ctrlPr>
                      </m:dPr>
                      <m:e>
                        <m:sSup>
                          <m:sSupPr>
                            <m:ctrlPr>
                              <a:rPr lang="en-US" sz="2200" b="1" i="1">
                                <a:latin typeface="Cambria Math" panose="02040503050406030204" pitchFamily="18" charset="0"/>
                              </a:rPr>
                            </m:ctrlPr>
                          </m:sSupPr>
                          <m:e>
                            <m:r>
                              <a:rPr lang="en-US" sz="2200" b="1" i="1">
                                <a:latin typeface="Cambria Math" charset="0"/>
                              </a:rPr>
                              <m:t>𝒕</m:t>
                            </m:r>
                          </m:e>
                          <m:sup>
                            <m:d>
                              <m:dPr>
                                <m:begChr m:val="{"/>
                                <m:endChr m:val="}"/>
                                <m:ctrlPr>
                                  <a:rPr lang="en-US" sz="2200" b="1" i="1" smtClean="0">
                                    <a:latin typeface="Cambria Math" panose="02040503050406030204" pitchFamily="18" charset="0"/>
                                  </a:rPr>
                                </m:ctrlPr>
                              </m:dPr>
                              <m:e>
                                <m:r>
                                  <a:rPr lang="en-US" sz="2200" b="1" i="1" smtClean="0">
                                    <a:latin typeface="Cambria Math" panose="02040503050406030204" pitchFamily="18" charset="0"/>
                                  </a:rPr>
                                  <m:t>𝒏</m:t>
                                </m:r>
                                <m:r>
                                  <a:rPr lang="en-US" sz="2200" b="1" i="1" smtClean="0">
                                    <a:latin typeface="Cambria Math" panose="02040503050406030204" pitchFamily="18" charset="0"/>
                                  </a:rPr>
                                  <m:t>+</m:t>
                                </m:r>
                                <m:r>
                                  <a:rPr lang="en-US" sz="2200" b="1" i="1" smtClean="0">
                                    <a:latin typeface="Cambria Math" panose="02040503050406030204" pitchFamily="18" charset="0"/>
                                  </a:rPr>
                                  <m:t>𝟏</m:t>
                                </m:r>
                              </m:e>
                            </m:d>
                          </m:sup>
                        </m:sSup>
                        <m:r>
                          <a:rPr lang="en-US" sz="2200" b="1" i="1">
                            <a:latin typeface="Cambria Math" charset="0"/>
                          </a:rPr>
                          <m:t>,</m:t>
                        </m:r>
                        <m:sSup>
                          <m:sSupPr>
                            <m:ctrlPr>
                              <a:rPr lang="en-US" sz="2200" b="1" i="1" smtClean="0">
                                <a:solidFill>
                                  <a:srgbClr val="C00000"/>
                                </a:solidFill>
                                <a:latin typeface="Cambria Math" panose="02040503050406030204" pitchFamily="18" charset="0"/>
                              </a:rPr>
                            </m:ctrlPr>
                          </m:sSupPr>
                          <m:e>
                            <m:r>
                              <a:rPr lang="en-US" sz="2200" b="1" i="1" smtClean="0">
                                <a:solidFill>
                                  <a:srgbClr val="C00000"/>
                                </a:solidFill>
                                <a:latin typeface="Cambria Math" panose="02040503050406030204" pitchFamily="18" charset="0"/>
                              </a:rPr>
                              <m:t>𝒙</m:t>
                            </m:r>
                          </m:e>
                          <m:sup>
                            <m:d>
                              <m:dPr>
                                <m:begChr m:val="{"/>
                                <m:endChr m:val="}"/>
                                <m:ctrlPr>
                                  <a:rPr lang="en-US" sz="2200" b="1" i="1">
                                    <a:solidFill>
                                      <a:srgbClr val="C00000"/>
                                    </a:solidFill>
                                    <a:latin typeface="Cambria Math" panose="02040503050406030204" pitchFamily="18" charset="0"/>
                                  </a:rPr>
                                </m:ctrlPr>
                              </m:dPr>
                              <m:e>
                                <m:r>
                                  <a:rPr lang="en-US" sz="2200" b="1" i="1" smtClean="0">
                                    <a:solidFill>
                                      <a:srgbClr val="C00000"/>
                                    </a:solidFill>
                                    <a:latin typeface="Cambria Math" panose="02040503050406030204" pitchFamily="18" charset="0"/>
                                  </a:rPr>
                                  <m:t>𝒏</m:t>
                                </m:r>
                                <m:r>
                                  <a:rPr lang="en-US" sz="2200" b="1" i="1" smtClean="0">
                                    <a:solidFill>
                                      <a:srgbClr val="C00000"/>
                                    </a:solidFill>
                                    <a:latin typeface="Cambria Math" panose="02040503050406030204" pitchFamily="18" charset="0"/>
                                  </a:rPr>
                                  <m:t>+</m:t>
                                </m:r>
                                <m:r>
                                  <a:rPr lang="en-US" sz="2200" b="1" i="1" smtClean="0">
                                    <a:solidFill>
                                      <a:srgbClr val="C00000"/>
                                    </a:solidFill>
                                    <a:latin typeface="Cambria Math" panose="02040503050406030204" pitchFamily="18" charset="0"/>
                                  </a:rPr>
                                  <m:t>𝟏</m:t>
                                </m:r>
                              </m:e>
                            </m:d>
                          </m:sup>
                        </m:sSup>
                      </m:e>
                    </m:d>
                    <m:r>
                      <a:rPr lang="en-US" sz="2200" i="1">
                        <a:latin typeface="Cambria Math" charset="0"/>
                      </a:rPr>
                      <m:t>=</m:t>
                    </m:r>
                    <m:r>
                      <a:rPr lang="en-US" sz="2200" i="1">
                        <a:latin typeface="Cambria Math" charset="0"/>
                      </a:rPr>
                      <m:t>𝑔</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charset="0"/>
                              </a:rPr>
                              <m:t>𝑡</m:t>
                            </m:r>
                          </m:e>
                          <m:sub>
                            <m:r>
                              <a:rPr lang="en-US" sz="2200" b="0" i="1" smtClean="0">
                                <a:latin typeface="Cambria Math" panose="02040503050406030204" pitchFamily="18" charset="0"/>
                              </a:rPr>
                              <m:t>𝑛</m:t>
                            </m:r>
                            <m:r>
                              <a:rPr lang="en-US" sz="2200" b="0" i="1" smtClean="0">
                                <a:latin typeface="Cambria Math" panose="02040503050406030204" pitchFamily="18" charset="0"/>
                              </a:rPr>
                              <m:t>+1</m:t>
                            </m:r>
                          </m:sub>
                        </m:sSub>
                        <m:r>
                          <a:rPr lang="en-US" sz="2200" i="1">
                            <a:latin typeface="Cambria Math" charset="0"/>
                          </a:rPr>
                          <m:t>,</m:t>
                        </m:r>
                        <m:sSub>
                          <m:sSubPr>
                            <m:ctrlPr>
                              <a:rPr lang="en-US" sz="2200" b="1" i="1" smtClean="0">
                                <a:solidFill>
                                  <a:srgbClr val="C00000"/>
                                </a:solidFill>
                                <a:latin typeface="Cambria Math" panose="02040503050406030204" pitchFamily="18" charset="0"/>
                              </a:rPr>
                            </m:ctrlPr>
                          </m:sSubPr>
                          <m:e>
                            <m:r>
                              <a:rPr lang="en-US" sz="2200" b="1" i="1">
                                <a:solidFill>
                                  <a:srgbClr val="C00000"/>
                                </a:solidFill>
                                <a:latin typeface="Cambria Math" charset="0"/>
                              </a:rPr>
                              <m:t>𝒙</m:t>
                            </m:r>
                          </m:e>
                          <m:sub>
                            <m:r>
                              <a:rPr lang="en-US" sz="2200" b="0" i="1" smtClean="0">
                                <a:solidFill>
                                  <a:srgbClr val="C00000"/>
                                </a:solidFill>
                                <a:latin typeface="Cambria Math" panose="02040503050406030204" pitchFamily="18" charset="0"/>
                              </a:rPr>
                              <m:t>𝑛</m:t>
                            </m:r>
                            <m:r>
                              <a:rPr lang="en-US" sz="2200" b="0" i="1" smtClean="0">
                                <a:solidFill>
                                  <a:srgbClr val="C00000"/>
                                </a:solidFill>
                                <a:latin typeface="Cambria Math" panose="02040503050406030204" pitchFamily="18" charset="0"/>
                              </a:rPr>
                              <m:t>+1</m:t>
                            </m:r>
                          </m:sub>
                        </m:sSub>
                      </m:e>
                    </m:d>
                  </m:oMath>
                </a14:m>
                <a:r>
                  <a:rPr lang="en-US" sz="2200" dirty="0"/>
                  <a:t>.</a:t>
                </a:r>
              </a:p>
              <a:p>
                <a:pPr marL="292608" lvl="1" indent="0">
                  <a:buNone/>
                </a:pPr>
                <a:endParaRPr lang="en-US" sz="1000" dirty="0"/>
              </a:p>
              <a:p>
                <a:pPr marL="292608" lvl="1" indent="0">
                  <a:buNone/>
                </a:pPr>
                <a:endParaRPr lang="en-US" sz="2200" dirty="0"/>
              </a:p>
              <a:p>
                <a:pPr marL="635508" lvl="1" indent="-342900">
                  <a:lnSpc>
                    <a:spcPts val="2800"/>
                  </a:lnSpc>
                  <a:buFont typeface="Arial" panose="020B0604020202020204" pitchFamily="34" charset="0"/>
                  <a:buChar char="•"/>
                </a:pPr>
                <a:r>
                  <a:rPr lang="en-US" sz="2200" dirty="0"/>
                  <a:t>DM seeks stopping policy and</a:t>
                </a:r>
                <a14:m>
                  <m:oMath xmlns:m="http://schemas.openxmlformats.org/officeDocument/2006/math">
                    <m:sSubSup>
                      <m:sSubSupPr>
                        <m:ctrlPr>
                          <a:rPr lang="en-US" sz="2200" i="1">
                            <a:latin typeface="Cambria Math" panose="02040503050406030204" pitchFamily="18" charset="0"/>
                          </a:rPr>
                        </m:ctrlPr>
                      </m:sSubSupPr>
                      <m:e>
                        <m:r>
                          <a:rPr lang="en-US" sz="2200" b="0" i="1" smtClean="0">
                            <a:latin typeface="Cambria Math" panose="02040503050406030204" pitchFamily="18" charset="0"/>
                          </a:rPr>
                          <m:t>  </m:t>
                        </m:r>
                        <m:r>
                          <a:rPr lang="en-US" sz="2200" i="1">
                            <a:latin typeface="Cambria Math" charset="0"/>
                          </a:rPr>
                          <m:t>𝜏</m:t>
                        </m:r>
                      </m:e>
                      <m:sub>
                        <m:r>
                          <a:rPr lang="en-US" sz="2200" i="1">
                            <a:latin typeface="Cambria Math" charset="0"/>
                          </a:rPr>
                          <m:t>𝑘</m:t>
                        </m:r>
                      </m:sub>
                      <m:sup>
                        <m:r>
                          <a:rPr lang="en-US" sz="2200" i="1">
                            <a:latin typeface="Cambria Math" charset="0"/>
                          </a:rPr>
                          <m:t>𝐷</m:t>
                        </m:r>
                      </m:sup>
                    </m:sSubSup>
                    <m:r>
                      <a:rPr lang="en-US" sz="2200" i="1">
                        <a:latin typeface="Cambria Math" charset="0"/>
                      </a:rPr>
                      <m:t>(</m:t>
                    </m:r>
                    <m:sSup>
                      <m:sSupPr>
                        <m:ctrlPr>
                          <a:rPr lang="en-US" sz="2200" i="1">
                            <a:latin typeface="Cambria Math" panose="02040503050406030204" pitchFamily="18" charset="0"/>
                          </a:rPr>
                        </m:ctrlPr>
                      </m:sSupPr>
                      <m:e>
                        <m:r>
                          <a:rPr lang="en-US" sz="2200" i="1">
                            <a:latin typeface="Cambria Math" charset="0"/>
                          </a:rPr>
                          <m:t>𝑡</m:t>
                        </m:r>
                      </m:e>
                      <m:sup>
                        <m:d>
                          <m:dPr>
                            <m:begChr m:val="{"/>
                            <m:endChr m:val="}"/>
                            <m:ctrlPr>
                              <a:rPr lang="en-US" sz="2200" i="1">
                                <a:latin typeface="Cambria Math" panose="02040503050406030204" pitchFamily="18" charset="0"/>
                              </a:rPr>
                            </m:ctrlPr>
                          </m:dPr>
                          <m:e>
                            <m:r>
                              <a:rPr lang="en-US" sz="2200" i="1">
                                <a:latin typeface="Cambria Math" charset="0"/>
                              </a:rPr>
                              <m:t>𝑘</m:t>
                            </m:r>
                          </m:e>
                        </m:d>
                      </m:sup>
                    </m:sSup>
                    <m:r>
                      <a:rPr lang="en-US" sz="2200" i="1">
                        <a:latin typeface="Cambria Math" charset="0"/>
                      </a:rPr>
                      <m:t>,</m:t>
                    </m:r>
                    <m:sSup>
                      <m:sSupPr>
                        <m:ctrlPr>
                          <a:rPr lang="en-US" sz="2200" b="1" i="1" smtClean="0">
                            <a:solidFill>
                              <a:srgbClr val="C00000"/>
                            </a:solidFill>
                            <a:latin typeface="Cambria Math" panose="02040503050406030204" pitchFamily="18" charset="0"/>
                          </a:rPr>
                        </m:ctrlPr>
                      </m:sSupPr>
                      <m:e>
                        <m:r>
                          <a:rPr lang="en-US" sz="2200" b="1" i="1" smtClean="0">
                            <a:solidFill>
                              <a:srgbClr val="C00000"/>
                            </a:solidFill>
                            <a:latin typeface="Cambria Math" panose="02040503050406030204" pitchFamily="18" charset="0"/>
                          </a:rPr>
                          <m:t>𝒙</m:t>
                        </m:r>
                      </m:e>
                      <m:sup>
                        <m:d>
                          <m:dPr>
                            <m:begChr m:val="{"/>
                            <m:endChr m:val="}"/>
                            <m:ctrlPr>
                              <a:rPr lang="en-US" sz="2200" b="1" i="1">
                                <a:solidFill>
                                  <a:srgbClr val="C00000"/>
                                </a:solidFill>
                                <a:latin typeface="Cambria Math" panose="02040503050406030204" pitchFamily="18" charset="0"/>
                              </a:rPr>
                            </m:ctrlPr>
                          </m:dPr>
                          <m:e>
                            <m:r>
                              <a:rPr lang="en-US" sz="2200" b="1" i="1">
                                <a:solidFill>
                                  <a:srgbClr val="C00000"/>
                                </a:solidFill>
                                <a:latin typeface="Cambria Math" charset="0"/>
                              </a:rPr>
                              <m:t>𝒌</m:t>
                            </m:r>
                          </m:e>
                        </m:d>
                      </m:sup>
                    </m:sSup>
                    <m:r>
                      <a:rPr lang="en-US" sz="2200" i="1">
                        <a:latin typeface="Cambria Math" charset="0"/>
                      </a:rPr>
                      <m:t>)∈</m:t>
                    </m:r>
                    <m:limLow>
                      <m:limLowPr>
                        <m:ctrlPr>
                          <a:rPr lang="en-US" sz="2200" i="1" smtClean="0">
                            <a:solidFill>
                              <a:schemeClr val="tx1"/>
                            </a:solidFill>
                            <a:latin typeface="Cambria Math" panose="02040503050406030204" pitchFamily="18" charset="0"/>
                          </a:rPr>
                        </m:ctrlPr>
                      </m:limLowPr>
                      <m:e>
                        <m:r>
                          <m:rPr>
                            <m:sty m:val="p"/>
                          </m:rPr>
                          <a:rPr lang="en-US" sz="2200">
                            <a:solidFill>
                              <a:schemeClr val="tx1"/>
                            </a:solidFill>
                            <a:latin typeface="Cambria Math" charset="0"/>
                          </a:rPr>
                          <m:t>argmax</m:t>
                        </m:r>
                      </m:e>
                      <m:lim>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charset="0"/>
                              </a:rPr>
                              <m:t>𝑡</m:t>
                            </m:r>
                          </m:e>
                          <m:sub>
                            <m:r>
                              <a:rPr lang="en-US" sz="2200" i="1">
                                <a:solidFill>
                                  <a:schemeClr val="tx1"/>
                                </a:solidFill>
                                <a:latin typeface="Cambria Math" charset="0"/>
                              </a:rPr>
                              <m:t>𝑘</m:t>
                            </m:r>
                            <m:r>
                              <a:rPr lang="en-US" sz="2200" i="1">
                                <a:solidFill>
                                  <a:schemeClr val="tx1"/>
                                </a:solidFill>
                                <a:latin typeface="Cambria Math" charset="0"/>
                              </a:rPr>
                              <m:t>+1</m:t>
                            </m:r>
                          </m:sub>
                        </m:sSub>
                        <m:r>
                          <a:rPr lang="en-US" sz="2200" i="1">
                            <a:solidFill>
                              <a:schemeClr val="tx1"/>
                            </a:solidFill>
                            <a:latin typeface="Cambria Math" charset="0"/>
                          </a:rPr>
                          <m:t>∈[</m:t>
                        </m:r>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charset="0"/>
                              </a:rPr>
                              <m:t>𝑡</m:t>
                            </m:r>
                          </m:e>
                          <m:sub>
                            <m:r>
                              <a:rPr lang="en-US" sz="2200" i="1">
                                <a:solidFill>
                                  <a:schemeClr val="tx1"/>
                                </a:solidFill>
                                <a:latin typeface="Cambria Math" charset="0"/>
                              </a:rPr>
                              <m:t>𝑘</m:t>
                            </m:r>
                          </m:sub>
                        </m:sSub>
                        <m:r>
                          <a:rPr lang="en-US" sz="2200" i="1">
                            <a:solidFill>
                              <a:schemeClr val="tx1"/>
                            </a:solidFill>
                            <a:latin typeface="Cambria Math" charset="0"/>
                          </a:rPr>
                          <m:t>,</m:t>
                        </m:r>
                        <m:r>
                          <a:rPr lang="en-US" sz="2200" i="1">
                            <a:solidFill>
                              <a:schemeClr val="tx1"/>
                            </a:solidFill>
                            <a:latin typeface="Cambria Math" charset="0"/>
                          </a:rPr>
                          <m:t>𝑇</m:t>
                        </m:r>
                        <m:r>
                          <a:rPr lang="en-US" sz="2200" i="1">
                            <a:solidFill>
                              <a:schemeClr val="tx1"/>
                            </a:solidFill>
                            <a:latin typeface="Cambria Math" charset="0"/>
                          </a:rPr>
                          <m:t>]</m:t>
                        </m:r>
                      </m:lim>
                    </m:limLow>
                    <m:r>
                      <a:rPr lang="en-US" sz="2200" i="1">
                        <a:solidFill>
                          <a:schemeClr val="tx1"/>
                        </a:solidFill>
                        <a:latin typeface="Cambria Math" charset="0"/>
                      </a:rPr>
                      <m:t> </m:t>
                    </m:r>
                    <m:func>
                      <m:funcPr>
                        <m:ctrlPr>
                          <a:rPr lang="en-US" sz="2200" i="1">
                            <a:latin typeface="Cambria Math" panose="02040503050406030204" pitchFamily="18" charset="0"/>
                          </a:rPr>
                        </m:ctrlPr>
                      </m:funcPr>
                      <m:fName>
                        <m:limLow>
                          <m:limLowPr>
                            <m:ctrlPr>
                              <a:rPr lang="en-US" sz="2200" i="1" smtClean="0">
                                <a:solidFill>
                                  <a:srgbClr val="C00000"/>
                                </a:solidFill>
                                <a:latin typeface="Cambria Math" panose="02040503050406030204" pitchFamily="18" charset="0"/>
                              </a:rPr>
                            </m:ctrlPr>
                          </m:limLowPr>
                          <m:e>
                            <m:r>
                              <m:rPr>
                                <m:sty m:val="p"/>
                              </m:rPr>
                              <a:rPr lang="en-US" sz="2200">
                                <a:solidFill>
                                  <a:srgbClr val="C00000"/>
                                </a:solidFill>
                                <a:latin typeface="Cambria Math" charset="0"/>
                              </a:rPr>
                              <m:t>min</m:t>
                            </m:r>
                          </m:e>
                          <m:lim>
                            <m:sSub>
                              <m:sSubPr>
                                <m:ctrlPr>
                                  <a:rPr lang="en-US" sz="2200" b="1" i="1">
                                    <a:solidFill>
                                      <a:srgbClr val="C00000"/>
                                    </a:solidFill>
                                    <a:latin typeface="Cambria Math" panose="02040503050406030204" pitchFamily="18" charset="0"/>
                                  </a:rPr>
                                </m:ctrlPr>
                              </m:sSubPr>
                              <m:e>
                                <m:r>
                                  <a:rPr lang="en-US" sz="2200" b="1" i="1">
                                    <a:solidFill>
                                      <a:srgbClr val="C00000"/>
                                    </a:solidFill>
                                    <a:latin typeface="Cambria Math" charset="0"/>
                                  </a:rPr>
                                  <m:t>𝒙</m:t>
                                </m:r>
                              </m:e>
                              <m:sub>
                                <m:r>
                                  <a:rPr lang="en-US" sz="2200" b="0" i="1">
                                    <a:solidFill>
                                      <a:srgbClr val="C00000"/>
                                    </a:solidFill>
                                    <a:latin typeface="Cambria Math" charset="0"/>
                                  </a:rPr>
                                  <m:t>𝑘</m:t>
                                </m:r>
                                <m:r>
                                  <a:rPr lang="en-US" sz="2200" b="0" i="1">
                                    <a:solidFill>
                                      <a:srgbClr val="C00000"/>
                                    </a:solidFill>
                                    <a:latin typeface="Cambria Math" charset="0"/>
                                  </a:rPr>
                                  <m:t>+1</m:t>
                                </m:r>
                              </m:sub>
                            </m:sSub>
                            <m:r>
                              <a:rPr lang="en-US" sz="2200" i="1">
                                <a:solidFill>
                                  <a:srgbClr val="C00000"/>
                                </a:solidFill>
                                <a:latin typeface="Cambria Math" charset="0"/>
                              </a:rPr>
                              <m:t>∈</m:t>
                            </m:r>
                            <m:sSub>
                              <m:sSubPr>
                                <m:ctrlPr>
                                  <a:rPr lang="en-US" sz="2200" i="1">
                                    <a:solidFill>
                                      <a:srgbClr val="C00000"/>
                                    </a:solidFill>
                                    <a:latin typeface="Cambria Math" panose="02040503050406030204" pitchFamily="18" charset="0"/>
                                  </a:rPr>
                                </m:ctrlPr>
                              </m:sSubPr>
                              <m:e>
                                <m:r>
                                  <a:rPr lang="en-US" sz="2200" i="1">
                                    <a:solidFill>
                                      <a:srgbClr val="C00000"/>
                                    </a:solidFill>
                                    <a:latin typeface="Cambria Math" charset="0"/>
                                  </a:rPr>
                                  <m:t>𝑈</m:t>
                                </m:r>
                              </m:e>
                              <m:sub>
                                <m:r>
                                  <a:rPr lang="en-US" sz="2200" i="1">
                                    <a:solidFill>
                                      <a:srgbClr val="C00000"/>
                                    </a:solidFill>
                                    <a:latin typeface="Cambria Math" charset="0"/>
                                  </a:rPr>
                                  <m:t>𝑘</m:t>
                                </m:r>
                                <m:r>
                                  <a:rPr lang="en-US" sz="2200" i="1">
                                    <a:solidFill>
                                      <a:srgbClr val="C00000"/>
                                    </a:solidFill>
                                    <a:latin typeface="Cambria Math" charset="0"/>
                                  </a:rPr>
                                  <m:t>+1</m:t>
                                </m:r>
                              </m:sub>
                            </m:sSub>
                          </m:lim>
                        </m:limLow>
                      </m:fName>
                      <m:e>
                        <m:sSub>
                          <m:sSubPr>
                            <m:ctrlPr>
                              <a:rPr lang="en-US" sz="2200" i="1">
                                <a:latin typeface="Cambria Math" panose="02040503050406030204" pitchFamily="18" charset="0"/>
                              </a:rPr>
                            </m:ctrlPr>
                          </m:sSubPr>
                          <m:e>
                            <m:r>
                              <a:rPr lang="en-US" sz="2200" i="1">
                                <a:latin typeface="Cambria Math" charset="0"/>
                              </a:rPr>
                              <m:t>𝐽</m:t>
                            </m:r>
                          </m:e>
                          <m:sub>
                            <m:r>
                              <a:rPr lang="en-US" sz="2200" i="1">
                                <a:latin typeface="Cambria Math" charset="0"/>
                              </a:rPr>
                              <m:t>𝑘</m:t>
                            </m:r>
                            <m:r>
                              <a:rPr lang="en-US" sz="2200" i="1">
                                <a:latin typeface="Cambria Math" charset="0"/>
                              </a:rPr>
                              <m:t>+1</m:t>
                            </m:r>
                          </m:sub>
                        </m:sSub>
                        <m:d>
                          <m:dPr>
                            <m:ctrlPr>
                              <a:rPr lang="en-US" sz="2200" i="1">
                                <a:latin typeface="Cambria Math" panose="02040503050406030204" pitchFamily="18" charset="0"/>
                              </a:rPr>
                            </m:ctrlPr>
                          </m:dPr>
                          <m:e>
                            <m:sSup>
                              <m:sSupPr>
                                <m:ctrlPr>
                                  <a:rPr lang="en-US" sz="2200" b="1" i="1">
                                    <a:latin typeface="Cambria Math" panose="02040503050406030204" pitchFamily="18" charset="0"/>
                                  </a:rPr>
                                </m:ctrlPr>
                              </m:sSupPr>
                              <m:e>
                                <m:r>
                                  <a:rPr lang="en-US" sz="2200" b="1" i="1">
                                    <a:latin typeface="Cambria Math" charset="0"/>
                                  </a:rPr>
                                  <m:t>𝒕</m:t>
                                </m:r>
                              </m:e>
                              <m:sup>
                                <m:d>
                                  <m:dPr>
                                    <m:begChr m:val="{"/>
                                    <m:endChr m:val="}"/>
                                    <m:ctrlPr>
                                      <a:rPr lang="en-US" sz="2200" b="1" i="1">
                                        <a:latin typeface="Cambria Math" panose="02040503050406030204" pitchFamily="18" charset="0"/>
                                      </a:rPr>
                                    </m:ctrlPr>
                                  </m:dPr>
                                  <m:e>
                                    <m:r>
                                      <a:rPr lang="en-US" sz="2200" b="1" i="1">
                                        <a:latin typeface="Cambria Math" charset="0"/>
                                      </a:rPr>
                                      <m:t>𝒌</m:t>
                                    </m:r>
                                    <m:r>
                                      <a:rPr lang="en-US" sz="2200" b="1" i="1">
                                        <a:latin typeface="Cambria Math" charset="0"/>
                                      </a:rPr>
                                      <m:t>+</m:t>
                                    </m:r>
                                    <m:r>
                                      <a:rPr lang="en-US" sz="2200" b="1" i="1">
                                        <a:latin typeface="Cambria Math" charset="0"/>
                                      </a:rPr>
                                      <m:t>𝟏</m:t>
                                    </m:r>
                                  </m:e>
                                </m:d>
                              </m:sup>
                            </m:sSup>
                            <m:r>
                              <a:rPr lang="en-US" sz="2200" b="1" i="1">
                                <a:latin typeface="Cambria Math" charset="0"/>
                              </a:rPr>
                              <m:t>,</m:t>
                            </m:r>
                            <m:sSup>
                              <m:sSupPr>
                                <m:ctrlPr>
                                  <a:rPr lang="en-US" sz="2200" b="1" i="1" smtClean="0">
                                    <a:solidFill>
                                      <a:srgbClr val="C00000"/>
                                    </a:solidFill>
                                    <a:latin typeface="Cambria Math" panose="02040503050406030204" pitchFamily="18" charset="0"/>
                                  </a:rPr>
                                </m:ctrlPr>
                              </m:sSupPr>
                              <m:e>
                                <m:r>
                                  <a:rPr lang="en-US" sz="2200" b="1" i="1" smtClean="0">
                                    <a:solidFill>
                                      <a:srgbClr val="C00000"/>
                                    </a:solidFill>
                                    <a:latin typeface="Cambria Math" panose="02040503050406030204" pitchFamily="18" charset="0"/>
                                  </a:rPr>
                                  <m:t>𝒙</m:t>
                                </m:r>
                              </m:e>
                              <m:sup>
                                <m:d>
                                  <m:dPr>
                                    <m:begChr m:val="{"/>
                                    <m:endChr m:val="}"/>
                                    <m:ctrlPr>
                                      <a:rPr lang="en-US" sz="2200" b="1" i="1">
                                        <a:solidFill>
                                          <a:srgbClr val="C00000"/>
                                        </a:solidFill>
                                        <a:latin typeface="Cambria Math" panose="02040503050406030204" pitchFamily="18" charset="0"/>
                                      </a:rPr>
                                    </m:ctrlPr>
                                  </m:dPr>
                                  <m:e>
                                    <m:r>
                                      <a:rPr lang="en-US" sz="2200" b="1" i="1">
                                        <a:solidFill>
                                          <a:srgbClr val="C00000"/>
                                        </a:solidFill>
                                        <a:latin typeface="Cambria Math" charset="0"/>
                                      </a:rPr>
                                      <m:t>𝒌</m:t>
                                    </m:r>
                                    <m:r>
                                      <a:rPr lang="en-US" sz="2200" b="1" i="1">
                                        <a:solidFill>
                                          <a:srgbClr val="C00000"/>
                                        </a:solidFill>
                                        <a:latin typeface="Cambria Math" charset="0"/>
                                      </a:rPr>
                                      <m:t>+</m:t>
                                    </m:r>
                                    <m:r>
                                      <a:rPr lang="en-US" sz="2200" b="1" i="1">
                                        <a:solidFill>
                                          <a:srgbClr val="C00000"/>
                                        </a:solidFill>
                                        <a:latin typeface="Cambria Math" charset="0"/>
                                      </a:rPr>
                                      <m:t>𝟏</m:t>
                                    </m:r>
                                  </m:e>
                                </m:d>
                              </m:sup>
                            </m:sSup>
                          </m:e>
                        </m:d>
                      </m:e>
                    </m:func>
                  </m:oMath>
                </a14:m>
                <a:endParaRPr lang="en-US" sz="2200" dirty="0"/>
              </a:p>
              <a:p>
                <a:pPr marL="635508" lvl="1" indent="-342900">
                  <a:lnSpc>
                    <a:spcPts val="2800"/>
                  </a:lnSpc>
                  <a:buFont typeface="Arial" panose="020B0604020202020204" pitchFamily="34" charset="0"/>
                  <a:buChar char="•"/>
                </a:pPr>
                <a:r>
                  <a:rPr lang="en-US" sz="2200" dirty="0"/>
                  <a:t>Let </a:t>
                </a:r>
                <a14:m>
                  <m:oMath xmlns:m="http://schemas.openxmlformats.org/officeDocument/2006/math">
                    <m:func>
                      <m:funcPr>
                        <m:ctrlPr>
                          <a:rPr lang="en-US" sz="2200" i="1">
                            <a:latin typeface="Cambria Math" panose="02040503050406030204" pitchFamily="18" charset="0"/>
                          </a:rPr>
                        </m:ctrlPr>
                      </m:funcPr>
                      <m:fName>
                        <m:r>
                          <a:rPr lang="en-US" sz="2200" b="0" i="1" smtClean="0">
                            <a:latin typeface="Cambria Math" panose="02040503050406030204" pitchFamily="18" charset="0"/>
                          </a:rPr>
                          <m:t>𝐽</m:t>
                        </m:r>
                        <m:r>
                          <a:rPr lang="en-US" sz="2200" i="1">
                            <a:latin typeface="Cambria Math" charset="0"/>
                          </a:rPr>
                          <m:t>=</m:t>
                        </m:r>
                      </m:fName>
                      <m:e>
                        <m:sSub>
                          <m:sSubPr>
                            <m:ctrlPr>
                              <a:rPr lang="en-US" sz="2200" i="1">
                                <a:latin typeface="Cambria Math" panose="02040503050406030204" pitchFamily="18" charset="0"/>
                              </a:rPr>
                            </m:ctrlPr>
                          </m:sSubPr>
                          <m:e>
                            <m:r>
                              <a:rPr lang="en-US" sz="2200" b="0" i="1" smtClean="0">
                                <a:latin typeface="Cambria Math" panose="02040503050406030204" pitchFamily="18" charset="0"/>
                              </a:rPr>
                              <m:t>𝐽</m:t>
                            </m:r>
                          </m:e>
                          <m:sub>
                            <m:r>
                              <a:rPr lang="en-US" sz="2200" i="1">
                                <a:latin typeface="Cambria Math" charset="0"/>
                              </a:rPr>
                              <m:t>0</m:t>
                            </m:r>
                          </m:sub>
                        </m:sSub>
                        <m:r>
                          <a:rPr lang="en-US" sz="2200" i="1">
                            <a:latin typeface="Cambria Math" charset="0"/>
                          </a:rPr>
                          <m:t>(</m:t>
                        </m:r>
                        <m:sSup>
                          <m:sSupPr>
                            <m:ctrlPr>
                              <a:rPr lang="en-US" sz="2200" b="1" i="1" smtClean="0">
                                <a:latin typeface="Cambria Math" panose="02040503050406030204" pitchFamily="18" charset="0"/>
                              </a:rPr>
                            </m:ctrlPr>
                          </m:sSupPr>
                          <m:e>
                            <m:r>
                              <a:rPr lang="en-US" sz="2200" b="1" i="1">
                                <a:latin typeface="Cambria Math" charset="0"/>
                              </a:rPr>
                              <m:t>𝒕</m:t>
                            </m:r>
                          </m:e>
                          <m:sup>
                            <m:r>
                              <a:rPr lang="en-US" sz="2200" b="1" i="1" smtClean="0">
                                <a:latin typeface="Cambria Math" panose="02040503050406030204" pitchFamily="18" charset="0"/>
                              </a:rPr>
                              <m:t>𝟎</m:t>
                            </m:r>
                          </m:sup>
                        </m:sSup>
                        <m:r>
                          <a:rPr lang="en-US" sz="2200" b="1" i="1">
                            <a:latin typeface="Cambria Math" charset="0"/>
                          </a:rPr>
                          <m:t>,</m:t>
                        </m:r>
                        <m:sSup>
                          <m:sSupPr>
                            <m:ctrlPr>
                              <a:rPr lang="en-US" sz="2200" b="1" i="1">
                                <a:latin typeface="Cambria Math" panose="02040503050406030204" pitchFamily="18" charset="0"/>
                              </a:rPr>
                            </m:ctrlPr>
                          </m:sSupPr>
                          <m:e>
                            <m:r>
                              <a:rPr lang="en-US" sz="2200" b="1" i="1">
                                <a:latin typeface="Cambria Math" charset="0"/>
                              </a:rPr>
                              <m:t>𝒙</m:t>
                            </m:r>
                          </m:e>
                          <m:sup>
                            <m:d>
                              <m:dPr>
                                <m:begChr m:val="{"/>
                                <m:endChr m:val="}"/>
                                <m:ctrlPr>
                                  <a:rPr lang="en-US" sz="2200" b="1" i="1">
                                    <a:latin typeface="Cambria Math" panose="02040503050406030204" pitchFamily="18" charset="0"/>
                                  </a:rPr>
                                </m:ctrlPr>
                              </m:dPr>
                              <m:e>
                                <m:r>
                                  <a:rPr lang="en-US" sz="2200" b="1" i="1">
                                    <a:latin typeface="Cambria Math" charset="0"/>
                                  </a:rPr>
                                  <m:t>𝟎</m:t>
                                </m:r>
                              </m:e>
                            </m:d>
                          </m:sup>
                        </m:sSup>
                        <m:r>
                          <a:rPr lang="en-US" sz="2200" i="1">
                            <a:latin typeface="Cambria Math" charset="0"/>
                          </a:rPr>
                          <m:t>)</m:t>
                        </m:r>
                      </m:e>
                    </m:func>
                  </m:oMath>
                </a14:m>
                <a:r>
                  <a:rPr lang="en-US" sz="2200" dirty="0"/>
                  <a:t>.</a:t>
                </a:r>
              </a:p>
              <a:p>
                <a:pPr marL="292608" lvl="1" indent="0">
                  <a:lnSpc>
                    <a:spcPts val="2800"/>
                  </a:lnSpc>
                  <a:buNone/>
                </a:pP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913" y="3299188"/>
                <a:ext cx="8654143" cy="3558812"/>
              </a:xfrm>
              <a:blipFill>
                <a:blip r:embed="rId3"/>
                <a:stretch>
                  <a:fillRect/>
                </a:stretch>
              </a:blipFill>
              <a:ln>
                <a:noFill/>
              </a:ln>
            </p:spPr>
            <p:txBody>
              <a:bodyPr/>
              <a:lstStyle/>
              <a:p>
                <a:r>
                  <a:rPr lang="en-US">
                    <a:noFill/>
                  </a:rPr>
                  <a:t> </a:t>
                </a:r>
              </a:p>
            </p:txBody>
          </p:sp>
        </mc:Fallback>
      </mc:AlternateContent>
      <p:sp>
        <p:nvSpPr>
          <p:cNvPr id="24" name="Slide Number Placeholder 4">
            <a:extLst>
              <a:ext uri="{FF2B5EF4-FFF2-40B4-BE49-F238E27FC236}">
                <a16:creationId xmlns:a16="http://schemas.microsoft.com/office/drawing/2014/main" id="{AAF91FA8-D56C-7140-8851-F98D091E368D}"/>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10</a:t>
            </a:fld>
            <a:endParaRPr lang="en-US" dirty="0"/>
          </a:p>
        </p:txBody>
      </p:sp>
      <p:cxnSp>
        <p:nvCxnSpPr>
          <p:cNvPr id="29" name="Straight Connector 28">
            <a:extLst>
              <a:ext uri="{FF2B5EF4-FFF2-40B4-BE49-F238E27FC236}">
                <a16:creationId xmlns:a16="http://schemas.microsoft.com/office/drawing/2014/main" id="{D9475D78-EB12-2943-B9C8-B4C214152F73}"/>
              </a:ext>
            </a:extLst>
          </p:cNvPr>
          <p:cNvCxnSpPr/>
          <p:nvPr/>
        </p:nvCxnSpPr>
        <p:spPr>
          <a:xfrm>
            <a:off x="1675559" y="2766729"/>
            <a:ext cx="0" cy="350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D5DA71-A192-F942-BBA7-0506D36D714D}"/>
              </a:ext>
            </a:extLst>
          </p:cNvPr>
          <p:cNvCxnSpPr/>
          <p:nvPr/>
        </p:nvCxnSpPr>
        <p:spPr>
          <a:xfrm>
            <a:off x="1675559" y="2931534"/>
            <a:ext cx="6283842"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7FC2A5F-AD4B-B648-8799-1C56767ED38C}"/>
                  </a:ext>
                </a:extLst>
              </p:cNvPr>
              <p:cNvSpPr txBox="1"/>
              <p:nvPr/>
            </p:nvSpPr>
            <p:spPr>
              <a:xfrm>
                <a:off x="1245757" y="2099368"/>
                <a:ext cx="1477533" cy="369332"/>
              </a:xfrm>
              <a:prstGeom prst="rect">
                <a:avLst/>
              </a:prstGeom>
              <a:noFill/>
            </p:spPr>
            <p:txBody>
              <a:bodyPr wrap="square" rtlCol="0">
                <a:spAutoFit/>
              </a:bodyPr>
              <a:lstStyle/>
              <a:p>
                <a:r>
                  <a:rPr lang="en-US" sz="1800" dirty="0"/>
                  <a:t>Time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charset="0"/>
                          </a:rPr>
                          <m:t>𝑡</m:t>
                        </m:r>
                      </m:e>
                      <m:sub>
                        <m:r>
                          <a:rPr lang="en-US" sz="1800" i="1">
                            <a:latin typeface="Cambria Math" panose="02040503050406030204" pitchFamily="18" charset="0"/>
                          </a:rPr>
                          <m:t>0</m:t>
                        </m:r>
                      </m:sub>
                    </m:sSub>
                  </m:oMath>
                </a14:m>
                <a:endParaRPr lang="en-US" sz="1800" dirty="0"/>
              </a:p>
            </p:txBody>
          </p:sp>
        </mc:Choice>
        <mc:Fallback xmlns="">
          <p:sp>
            <p:nvSpPr>
              <p:cNvPr id="39" name="TextBox 38">
                <a:extLst>
                  <a:ext uri="{FF2B5EF4-FFF2-40B4-BE49-F238E27FC236}">
                    <a16:creationId xmlns:a16="http://schemas.microsoft.com/office/drawing/2014/main" id="{27FC2A5F-AD4B-B648-8799-1C56767ED38C}"/>
                  </a:ext>
                </a:extLst>
              </p:cNvPr>
              <p:cNvSpPr txBox="1">
                <a:spLocks noRot="1" noChangeAspect="1" noMove="1" noResize="1" noEditPoints="1" noAdjustHandles="1" noChangeArrowheads="1" noChangeShapeType="1" noTextEdit="1"/>
              </p:cNvSpPr>
              <p:nvPr/>
            </p:nvSpPr>
            <p:spPr>
              <a:xfrm>
                <a:off x="1245757" y="2099368"/>
                <a:ext cx="1477533" cy="369332"/>
              </a:xfrm>
              <a:prstGeom prst="rect">
                <a:avLst/>
              </a:prstGeom>
              <a:blipFill>
                <a:blip r:embed="rId4"/>
                <a:stretch>
                  <a:fillRect l="-2564" t="-3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045FA5F-E57D-9743-8E7A-7B212D0E5CF9}"/>
                  </a:ext>
                </a:extLst>
              </p:cNvPr>
              <p:cNvSpPr/>
              <p:nvPr/>
            </p:nvSpPr>
            <p:spPr>
              <a:xfrm>
                <a:off x="7519188" y="2404738"/>
                <a:ext cx="33611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dirty="0"/>
              </a:p>
            </p:txBody>
          </p:sp>
        </mc:Choice>
        <mc:Fallback xmlns="">
          <p:sp>
            <p:nvSpPr>
              <p:cNvPr id="50" name="Rectangle 49">
                <a:extLst>
                  <a:ext uri="{FF2B5EF4-FFF2-40B4-BE49-F238E27FC236}">
                    <a16:creationId xmlns:a16="http://schemas.microsoft.com/office/drawing/2014/main" id="{7045FA5F-E57D-9743-8E7A-7B212D0E5CF9}"/>
                  </a:ext>
                </a:extLst>
              </p:cNvPr>
              <p:cNvSpPr>
                <a:spLocks noRot="1" noChangeAspect="1" noMove="1" noResize="1" noEditPoints="1" noAdjustHandles="1" noChangeArrowheads="1" noChangeShapeType="1" noTextEdit="1"/>
              </p:cNvSpPr>
              <p:nvPr/>
            </p:nvSpPr>
            <p:spPr>
              <a:xfrm>
                <a:off x="7519188" y="2404738"/>
                <a:ext cx="336118" cy="307777"/>
              </a:xfrm>
              <a:prstGeom prst="rect">
                <a:avLst/>
              </a:prstGeom>
              <a:blipFill>
                <a:blip r:embed="rId5"/>
                <a:stretch>
                  <a:fillRect/>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87FDD4AC-99B0-F949-BD53-CFCB78A8F870}"/>
              </a:ext>
            </a:extLst>
          </p:cNvPr>
          <p:cNvCxnSpPr/>
          <p:nvPr/>
        </p:nvCxnSpPr>
        <p:spPr>
          <a:xfrm>
            <a:off x="7657312" y="2699187"/>
            <a:ext cx="0" cy="350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339184B-C358-C046-8C8C-53F9EFDD7B7D}"/>
              </a:ext>
            </a:extLst>
          </p:cNvPr>
          <p:cNvGrpSpPr/>
          <p:nvPr/>
        </p:nvGrpSpPr>
        <p:grpSpPr>
          <a:xfrm>
            <a:off x="1663796" y="2408920"/>
            <a:ext cx="4952713" cy="823475"/>
            <a:chOff x="1663796" y="2408920"/>
            <a:chExt cx="4952713" cy="823475"/>
          </a:xfrm>
        </p:grpSpPr>
        <p:cxnSp>
          <p:nvCxnSpPr>
            <p:cNvPr id="37" name="Straight Connector 36">
              <a:extLst>
                <a:ext uri="{FF2B5EF4-FFF2-40B4-BE49-F238E27FC236}">
                  <a16:creationId xmlns:a16="http://schemas.microsoft.com/office/drawing/2014/main" id="{5E4BFB45-A6D7-B440-B4FC-2EAFA5C2F588}"/>
                </a:ext>
              </a:extLst>
            </p:cNvPr>
            <p:cNvCxnSpPr>
              <a:cxnSpLocks/>
            </p:cNvCxnSpPr>
            <p:nvPr/>
          </p:nvCxnSpPr>
          <p:spPr>
            <a:xfrm>
              <a:off x="5776332" y="2858540"/>
              <a:ext cx="0" cy="133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E636481-75F3-1B4A-A971-49480D8726BC}"/>
                    </a:ext>
                  </a:extLst>
                </p:cNvPr>
                <p:cNvSpPr txBox="1"/>
                <p:nvPr/>
              </p:nvSpPr>
              <p:spPr>
                <a:xfrm>
                  <a:off x="5580891" y="2501509"/>
                  <a:ext cx="431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charset="0"/>
                              </a:rPr>
                              <m:t>𝑡</m:t>
                            </m:r>
                          </m:e>
                          <m:sub>
                            <m:r>
                              <a:rPr lang="en-US" sz="1800" b="0" i="1" smtClean="0">
                                <a:latin typeface="Cambria Math" charset="0"/>
                              </a:rPr>
                              <m:t>𝑘</m:t>
                            </m:r>
                          </m:sub>
                        </m:sSub>
                      </m:oMath>
                    </m:oMathPara>
                  </a14:m>
                  <a:endParaRPr lang="en-US" sz="1800" dirty="0"/>
                </a:p>
              </p:txBody>
            </p:sp>
          </mc:Choice>
          <mc:Fallback xmlns="">
            <p:sp>
              <p:nvSpPr>
                <p:cNvPr id="38" name="TextBox 37">
                  <a:extLst>
                    <a:ext uri="{FF2B5EF4-FFF2-40B4-BE49-F238E27FC236}">
                      <a16:creationId xmlns:a16="http://schemas.microsoft.com/office/drawing/2014/main" id="{4E636481-75F3-1B4A-A971-49480D8726BC}"/>
                    </a:ext>
                  </a:extLst>
                </p:cNvPr>
                <p:cNvSpPr txBox="1">
                  <a:spLocks noRot="1" noChangeAspect="1" noMove="1" noResize="1" noEditPoints="1" noAdjustHandles="1" noChangeArrowheads="1" noChangeShapeType="1" noTextEdit="1"/>
                </p:cNvSpPr>
                <p:nvPr/>
              </p:nvSpPr>
              <p:spPr>
                <a:xfrm>
                  <a:off x="5580891" y="2501509"/>
                  <a:ext cx="431976" cy="369332"/>
                </a:xfrm>
                <a:prstGeom prst="rect">
                  <a:avLst/>
                </a:prstGeom>
                <a:blipFill>
                  <a:blip r:embed="rId6"/>
                  <a:stretch>
                    <a:fillRect/>
                  </a:stretch>
                </a:blipFill>
              </p:spPr>
              <p:txBody>
                <a:bodyPr/>
                <a:lstStyle/>
                <a:p>
                  <a:r>
                    <a:rPr lang="en-US">
                      <a:noFill/>
                    </a:rPr>
                    <a:t> </a:t>
                  </a:r>
                </a:p>
              </p:txBody>
            </p:sp>
          </mc:Fallback>
        </mc:AlternateContent>
        <p:sp>
          <p:nvSpPr>
            <p:cNvPr id="40" name="Arc 39">
              <a:extLst>
                <a:ext uri="{FF2B5EF4-FFF2-40B4-BE49-F238E27FC236}">
                  <a16:creationId xmlns:a16="http://schemas.microsoft.com/office/drawing/2014/main" id="{7F693E22-8822-684C-B9DE-12ECE10071B1}"/>
                </a:ext>
              </a:extLst>
            </p:cNvPr>
            <p:cNvSpPr/>
            <p:nvPr/>
          </p:nvSpPr>
          <p:spPr>
            <a:xfrm>
              <a:off x="1663796" y="2582084"/>
              <a:ext cx="1125984" cy="650311"/>
            </a:xfrm>
            <a:prstGeom prst="arc">
              <a:avLst>
                <a:gd name="adj1" fmla="val 11266194"/>
                <a:gd name="adj2" fmla="val 20851809"/>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p:sp>
          <p:nvSpPr>
            <p:cNvPr id="41" name="Arc 40">
              <a:extLst>
                <a:ext uri="{FF2B5EF4-FFF2-40B4-BE49-F238E27FC236}">
                  <a16:creationId xmlns:a16="http://schemas.microsoft.com/office/drawing/2014/main" id="{F29F602F-24CC-AB4C-926A-00AAB9B3FA24}"/>
                </a:ext>
              </a:extLst>
            </p:cNvPr>
            <p:cNvSpPr/>
            <p:nvPr/>
          </p:nvSpPr>
          <p:spPr>
            <a:xfrm>
              <a:off x="2921286" y="2501508"/>
              <a:ext cx="577945" cy="630805"/>
            </a:xfrm>
            <a:prstGeom prst="arc">
              <a:avLst>
                <a:gd name="adj1" fmla="val 10973832"/>
                <a:gd name="adj2" fmla="val 21185141"/>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C99C9A03-A992-6946-82DB-F970E3EA7331}"/>
                    </a:ext>
                  </a:extLst>
                </p:cNvPr>
                <p:cNvSpPr/>
                <p:nvPr/>
              </p:nvSpPr>
              <p:spPr>
                <a:xfrm>
                  <a:off x="2692038" y="2621996"/>
                  <a:ext cx="3712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charset="0"/>
                              </a:rPr>
                              <m:t>𝑡</m:t>
                            </m:r>
                          </m:e>
                          <m:sub>
                            <m:r>
                              <a:rPr lang="en-US" sz="1400" b="0" i="1" smtClean="0">
                                <a:latin typeface="Cambria Math" charset="0"/>
                              </a:rPr>
                              <m:t>1</m:t>
                            </m:r>
                          </m:sub>
                        </m:sSub>
                      </m:oMath>
                    </m:oMathPara>
                  </a14:m>
                  <a:endParaRPr lang="en-US" dirty="0"/>
                </a:p>
              </p:txBody>
            </p:sp>
          </mc:Choice>
          <mc:Fallback xmlns="">
            <p:sp>
              <p:nvSpPr>
                <p:cNvPr id="43" name="Rectangle 42">
                  <a:extLst>
                    <a:ext uri="{FF2B5EF4-FFF2-40B4-BE49-F238E27FC236}">
                      <a16:creationId xmlns:a16="http://schemas.microsoft.com/office/drawing/2014/main" id="{C99C9A03-A992-6946-82DB-F970E3EA7331}"/>
                    </a:ext>
                  </a:extLst>
                </p:cNvPr>
                <p:cNvSpPr>
                  <a:spLocks noRot="1" noChangeAspect="1" noMove="1" noResize="1" noEditPoints="1" noAdjustHandles="1" noChangeArrowheads="1" noChangeShapeType="1" noTextEdit="1"/>
                </p:cNvSpPr>
                <p:nvPr/>
              </p:nvSpPr>
              <p:spPr>
                <a:xfrm>
                  <a:off x="2692038" y="2621996"/>
                  <a:ext cx="371255"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E931DC2B-CD68-EA49-9ABD-2B38CEBB9B2F}"/>
                    </a:ext>
                  </a:extLst>
                </p:cNvPr>
                <p:cNvSpPr/>
                <p:nvPr/>
              </p:nvSpPr>
              <p:spPr>
                <a:xfrm>
                  <a:off x="3458350" y="2621704"/>
                  <a:ext cx="37542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charset="0"/>
                              </a:rPr>
                              <m:t>𝑡</m:t>
                            </m:r>
                          </m:e>
                          <m:sub>
                            <m:r>
                              <a:rPr lang="en-US" sz="1400" b="0" i="1" smtClean="0">
                                <a:latin typeface="Cambria Math" charset="0"/>
                              </a:rPr>
                              <m:t>2</m:t>
                            </m:r>
                          </m:sub>
                        </m:sSub>
                      </m:oMath>
                    </m:oMathPara>
                  </a14:m>
                  <a:endParaRPr lang="en-US" dirty="0"/>
                </a:p>
              </p:txBody>
            </p:sp>
          </mc:Choice>
          <mc:Fallback xmlns="">
            <p:sp>
              <p:nvSpPr>
                <p:cNvPr id="44" name="Rectangle 43">
                  <a:extLst>
                    <a:ext uri="{FF2B5EF4-FFF2-40B4-BE49-F238E27FC236}">
                      <a16:creationId xmlns:a16="http://schemas.microsoft.com/office/drawing/2014/main" id="{E931DC2B-CD68-EA49-9ABD-2B38CEBB9B2F}"/>
                    </a:ext>
                  </a:extLst>
                </p:cNvPr>
                <p:cNvSpPr>
                  <a:spLocks noRot="1" noChangeAspect="1" noMove="1" noResize="1" noEditPoints="1" noAdjustHandles="1" noChangeArrowheads="1" noChangeShapeType="1" noTextEdit="1"/>
                </p:cNvSpPr>
                <p:nvPr/>
              </p:nvSpPr>
              <p:spPr>
                <a:xfrm>
                  <a:off x="3458350" y="2621704"/>
                  <a:ext cx="375424" cy="307777"/>
                </a:xfrm>
                <a:prstGeom prst="rect">
                  <a:avLst/>
                </a:prstGeom>
                <a:blipFill>
                  <a:blip r:embed="rId8"/>
                  <a:stretch>
                    <a:fillRect/>
                  </a:stretch>
                </a:blipFill>
              </p:spPr>
              <p:txBody>
                <a:bodyPr/>
                <a:lstStyle/>
                <a:p>
                  <a:r>
                    <a:rPr lang="en-US">
                      <a:noFill/>
                    </a:rPr>
                    <a:t> </a:t>
                  </a:r>
                </a:p>
              </p:txBody>
            </p:sp>
          </mc:Fallback>
        </mc:AlternateContent>
        <p:sp>
          <p:nvSpPr>
            <p:cNvPr id="45" name="Arc 44">
              <a:extLst>
                <a:ext uri="{FF2B5EF4-FFF2-40B4-BE49-F238E27FC236}">
                  <a16:creationId xmlns:a16="http://schemas.microsoft.com/office/drawing/2014/main" id="{DFA7AACB-9B9E-134A-A8E0-B91152E9654E}"/>
                </a:ext>
              </a:extLst>
            </p:cNvPr>
            <p:cNvSpPr/>
            <p:nvPr/>
          </p:nvSpPr>
          <p:spPr>
            <a:xfrm>
              <a:off x="5796879" y="2408920"/>
              <a:ext cx="431976" cy="677625"/>
            </a:xfrm>
            <a:prstGeom prst="arc">
              <a:avLst>
                <a:gd name="adj1" fmla="val 13035043"/>
                <a:gd name="adj2" fmla="val 19421935"/>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ED59B7D8-DD47-634C-9349-5C94D1F079AE}"/>
                    </a:ext>
                  </a:extLst>
                </p:cNvPr>
                <p:cNvSpPr/>
                <p:nvPr/>
              </p:nvSpPr>
              <p:spPr>
                <a:xfrm>
                  <a:off x="4050138" y="2620300"/>
                  <a:ext cx="37542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charset="0"/>
                              </a:rPr>
                              <m:t>𝑡</m:t>
                            </m:r>
                          </m:e>
                          <m:sub>
                            <m:r>
                              <a:rPr lang="en-US" sz="1400" b="0" i="1" smtClean="0">
                                <a:latin typeface="Cambria Math" charset="0"/>
                              </a:rPr>
                              <m:t>3</m:t>
                            </m:r>
                          </m:sub>
                        </m:sSub>
                      </m:oMath>
                    </m:oMathPara>
                  </a14:m>
                  <a:endParaRPr lang="en-US" dirty="0"/>
                </a:p>
              </p:txBody>
            </p:sp>
          </mc:Choice>
          <mc:Fallback xmlns="">
            <p:sp>
              <p:nvSpPr>
                <p:cNvPr id="46" name="Rectangle 45">
                  <a:extLst>
                    <a:ext uri="{FF2B5EF4-FFF2-40B4-BE49-F238E27FC236}">
                      <a16:creationId xmlns:a16="http://schemas.microsoft.com/office/drawing/2014/main" id="{ED59B7D8-DD47-634C-9349-5C94D1F079AE}"/>
                    </a:ext>
                  </a:extLst>
                </p:cNvPr>
                <p:cNvSpPr>
                  <a:spLocks noRot="1" noChangeAspect="1" noMove="1" noResize="1" noEditPoints="1" noAdjustHandles="1" noChangeArrowheads="1" noChangeShapeType="1" noTextEdit="1"/>
                </p:cNvSpPr>
                <p:nvPr/>
              </p:nvSpPr>
              <p:spPr>
                <a:xfrm>
                  <a:off x="4050138" y="2620300"/>
                  <a:ext cx="375424"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06999631-0855-824A-9FAB-7CF3F188DF3D}"/>
                    </a:ext>
                  </a:extLst>
                </p:cNvPr>
                <p:cNvSpPr/>
                <p:nvPr/>
              </p:nvSpPr>
              <p:spPr>
                <a:xfrm>
                  <a:off x="4670591" y="2611017"/>
                  <a:ext cx="35939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m:t>
                        </m:r>
                      </m:oMath>
                    </m:oMathPara>
                  </a14:m>
                  <a:endParaRPr lang="en-US" dirty="0"/>
                </a:p>
              </p:txBody>
            </p:sp>
          </mc:Choice>
          <mc:Fallback xmlns="">
            <p:sp>
              <p:nvSpPr>
                <p:cNvPr id="47" name="Rectangle 46">
                  <a:extLst>
                    <a:ext uri="{FF2B5EF4-FFF2-40B4-BE49-F238E27FC236}">
                      <a16:creationId xmlns:a16="http://schemas.microsoft.com/office/drawing/2014/main" id="{06999631-0855-824A-9FAB-7CF3F188DF3D}"/>
                    </a:ext>
                  </a:extLst>
                </p:cNvPr>
                <p:cNvSpPr>
                  <a:spLocks noRot="1" noChangeAspect="1" noMove="1" noResize="1" noEditPoints="1" noAdjustHandles="1" noChangeArrowheads="1" noChangeShapeType="1" noTextEdit="1"/>
                </p:cNvSpPr>
                <p:nvPr/>
              </p:nvSpPr>
              <p:spPr>
                <a:xfrm>
                  <a:off x="4670591" y="2611017"/>
                  <a:ext cx="359393"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C6408B8D-4CAB-9D4C-81AD-DF48AD1E4357}"/>
                    </a:ext>
                  </a:extLst>
                </p:cNvPr>
                <p:cNvSpPr/>
                <p:nvPr/>
              </p:nvSpPr>
              <p:spPr>
                <a:xfrm>
                  <a:off x="6257116" y="2611017"/>
                  <a:ext cx="35939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m:t>
                        </m:r>
                      </m:oMath>
                    </m:oMathPara>
                  </a14:m>
                  <a:endParaRPr lang="en-US" dirty="0"/>
                </a:p>
              </p:txBody>
            </p:sp>
          </mc:Choice>
          <mc:Fallback xmlns="">
            <p:sp>
              <p:nvSpPr>
                <p:cNvPr id="48" name="Rectangle 47">
                  <a:extLst>
                    <a:ext uri="{FF2B5EF4-FFF2-40B4-BE49-F238E27FC236}">
                      <a16:creationId xmlns:a16="http://schemas.microsoft.com/office/drawing/2014/main" id="{C6408B8D-4CAB-9D4C-81AD-DF48AD1E4357}"/>
                    </a:ext>
                  </a:extLst>
                </p:cNvPr>
                <p:cNvSpPr>
                  <a:spLocks noRot="1" noChangeAspect="1" noMove="1" noResize="1" noEditPoints="1" noAdjustHandles="1" noChangeArrowheads="1" noChangeShapeType="1" noTextEdit="1"/>
                </p:cNvSpPr>
                <p:nvPr/>
              </p:nvSpPr>
              <p:spPr>
                <a:xfrm>
                  <a:off x="6257116" y="2611017"/>
                  <a:ext cx="359393" cy="307777"/>
                </a:xfrm>
                <a:prstGeom prst="rect">
                  <a:avLst/>
                </a:prstGeom>
                <a:blipFill>
                  <a:blip r:embed="rId11"/>
                  <a:stretch>
                    <a:fillRect/>
                  </a:stretch>
                </a:blipFill>
              </p:spPr>
              <p:txBody>
                <a:bodyPr/>
                <a:lstStyle/>
                <a:p>
                  <a:r>
                    <a:rPr lang="en-US">
                      <a:noFill/>
                    </a:rPr>
                    <a:t> </a:t>
                  </a:r>
                </a:p>
              </p:txBody>
            </p:sp>
          </mc:Fallback>
        </mc:AlternateContent>
        <p:cxnSp>
          <p:nvCxnSpPr>
            <p:cNvPr id="52" name="Straight Connector 51">
              <a:extLst>
                <a:ext uri="{FF2B5EF4-FFF2-40B4-BE49-F238E27FC236}">
                  <a16:creationId xmlns:a16="http://schemas.microsoft.com/office/drawing/2014/main" id="{66D99DDA-B7E6-974E-9B51-F8C5C94E174D}"/>
                </a:ext>
              </a:extLst>
            </p:cNvPr>
            <p:cNvCxnSpPr>
              <a:cxnSpLocks/>
            </p:cNvCxnSpPr>
            <p:nvPr/>
          </p:nvCxnSpPr>
          <p:spPr>
            <a:xfrm>
              <a:off x="4181645" y="2866309"/>
              <a:ext cx="0" cy="133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058E210-406C-5E4E-BF12-238E02B291D3}"/>
                </a:ext>
              </a:extLst>
            </p:cNvPr>
            <p:cNvCxnSpPr>
              <a:cxnSpLocks/>
            </p:cNvCxnSpPr>
            <p:nvPr/>
          </p:nvCxnSpPr>
          <p:spPr>
            <a:xfrm>
              <a:off x="3593383" y="2866309"/>
              <a:ext cx="0" cy="133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7422B96-1806-6F4A-BEBA-294605EC1FE5}"/>
                </a:ext>
              </a:extLst>
            </p:cNvPr>
            <p:cNvCxnSpPr>
              <a:cxnSpLocks/>
            </p:cNvCxnSpPr>
            <p:nvPr/>
          </p:nvCxnSpPr>
          <p:spPr>
            <a:xfrm>
              <a:off x="2831383" y="2866309"/>
              <a:ext cx="0" cy="133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Arc 56">
              <a:extLst>
                <a:ext uri="{FF2B5EF4-FFF2-40B4-BE49-F238E27FC236}">
                  <a16:creationId xmlns:a16="http://schemas.microsoft.com/office/drawing/2014/main" id="{E8779224-14E4-7649-881E-6B1DCC5DF6E8}"/>
                </a:ext>
              </a:extLst>
            </p:cNvPr>
            <p:cNvSpPr/>
            <p:nvPr/>
          </p:nvSpPr>
          <p:spPr>
            <a:xfrm>
              <a:off x="3655890" y="2501508"/>
              <a:ext cx="442706" cy="554028"/>
            </a:xfrm>
            <a:prstGeom prst="arc">
              <a:avLst>
                <a:gd name="adj1" fmla="val 10973832"/>
                <a:gd name="adj2" fmla="val 21185141"/>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p:grpSp>
    </p:spTree>
    <p:extLst>
      <p:ext uri="{BB962C8B-B14F-4D97-AF65-F5344CB8AC3E}">
        <p14:creationId xmlns:p14="http://schemas.microsoft.com/office/powerpoint/2010/main" val="312560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Assumptions</a:t>
            </a:r>
            <a:endParaRPr lang="en-US"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65563" y="1693176"/>
                <a:ext cx="7988505" cy="5197913"/>
              </a:xfrm>
            </p:spPr>
            <p:txBody>
              <a:bodyPr>
                <a:normAutofit/>
              </a:bodyPr>
              <a:lstStyle/>
              <a:p>
                <a:pPr>
                  <a:lnSpc>
                    <a:spcPts val="3000"/>
                  </a:lnSpc>
                  <a:buFont typeface="Arial" charset="0"/>
                  <a:buChar char="•"/>
                </a:pPr>
                <a:r>
                  <a:rPr lang="en-US" dirty="0"/>
                  <a:t> </a:t>
                </a:r>
                <a:r>
                  <a:rPr lang="en-US" b="1" dirty="0"/>
                  <a:t>Assumption 1.</a:t>
                </a:r>
                <a:r>
                  <a:rPr lang="en-US" dirty="0"/>
                  <a:t> </a:t>
                </a:r>
                <a14:m>
                  <m:oMath xmlns:m="http://schemas.openxmlformats.org/officeDocument/2006/math">
                    <m:r>
                      <a:rPr lang="en-US" b="0" i="1" smtClean="0">
                        <a:latin typeface="Cambria Math" charset="0"/>
                      </a:rPr>
                      <m:t>𝑔</m:t>
                    </m:r>
                    <m:r>
                      <a:rPr lang="en-US" b="0" i="1" smtClean="0">
                        <a:latin typeface="Cambria Math" charset="0"/>
                      </a:rPr>
                      <m:t>(</m:t>
                    </m:r>
                    <m:r>
                      <a:rPr lang="en-US" b="0" i="1" smtClean="0">
                        <a:latin typeface="Cambria Math" charset="0"/>
                      </a:rPr>
                      <m:t>𝑡</m:t>
                    </m:r>
                    <m:r>
                      <a:rPr lang="en-US" b="0" i="1" smtClean="0">
                        <a:latin typeface="Cambria Math" charset="0"/>
                      </a:rPr>
                      <m:t>,</m:t>
                    </m:r>
                    <m:r>
                      <a:rPr lang="en-US" b="1" i="1" smtClean="0">
                        <a:latin typeface="Cambria Math" charset="0"/>
                      </a:rPr>
                      <m:t>𝒙</m:t>
                    </m:r>
                    <m:r>
                      <a:rPr lang="en-US" b="0" i="1" smtClean="0">
                        <a:latin typeface="Cambria Math" charset="0"/>
                      </a:rPr>
                      <m:t>)</m:t>
                    </m:r>
                  </m:oMath>
                </a14:m>
                <a:r>
                  <a:rPr lang="en-US" dirty="0"/>
                  <a:t> component-wise monotonic in </a:t>
                </a:r>
                <a14:m>
                  <m:oMath xmlns:m="http://schemas.openxmlformats.org/officeDocument/2006/math">
                    <m:r>
                      <a:rPr lang="en-US" b="1" i="1" smtClean="0">
                        <a:latin typeface="Cambria Math" charset="0"/>
                      </a:rPr>
                      <m:t>𝒙</m:t>
                    </m:r>
                  </m:oMath>
                </a14:m>
                <a:endParaRPr lang="en-US" b="1" dirty="0"/>
              </a:p>
              <a:p>
                <a:pPr>
                  <a:lnSpc>
                    <a:spcPts val="3000"/>
                  </a:lnSpc>
                  <a:buFont typeface="Arial" charset="0"/>
                  <a:buChar char="•"/>
                </a:pPr>
                <a:r>
                  <a:rPr lang="en-US" b="1" dirty="0"/>
                  <a:t> </a:t>
                </a:r>
                <a:r>
                  <a:rPr lang="en-US" dirty="0"/>
                  <a:t>Each state is either “good” or “bad”</a:t>
                </a:r>
              </a:p>
              <a:p>
                <a:pPr marL="601218" lvl="1" indent="-400050">
                  <a:lnSpc>
                    <a:spcPts val="2800"/>
                  </a:lnSpc>
                  <a:buFont typeface="+mj-lt"/>
                  <a:buAutoNum type="romanLcPeriod"/>
                </a:pPr>
                <a:endParaRPr lang="en-US" sz="1800"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65563" y="1693176"/>
                <a:ext cx="7988505" cy="5197913"/>
              </a:xfrm>
              <a:blipFill>
                <a:blip r:embed="rId3"/>
                <a:stretch>
                  <a:fillRect l="-1832"/>
                </a:stretch>
              </a:blipFill>
            </p:spPr>
            <p:txBody>
              <a:bodyPr/>
              <a:lstStyle/>
              <a:p>
                <a:r>
                  <a:rPr lang="en-US">
                    <a:noFill/>
                  </a:rPr>
                  <a:t> </a:t>
                </a:r>
              </a:p>
            </p:txBody>
          </p:sp>
        </mc:Fallback>
      </mc:AlternateContent>
      <p:sp>
        <p:nvSpPr>
          <p:cNvPr id="6" name="Slide Number Placeholder 4"/>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342900" rtl="0" eaLnBrk="1" latinLnBrk="0" hangingPunct="1">
              <a:defRPr sz="1050" kern="1200">
                <a:solidFill>
                  <a:srgbClr val="FFFFFF"/>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15</a:t>
            </a:r>
          </a:p>
        </p:txBody>
      </p:sp>
      <p:sp>
        <p:nvSpPr>
          <p:cNvPr id="25" name="Slide Number Placeholder 4">
            <a:extLst>
              <a:ext uri="{FF2B5EF4-FFF2-40B4-BE49-F238E27FC236}">
                <a16:creationId xmlns:a16="http://schemas.microsoft.com/office/drawing/2014/main" id="{B32F259A-714D-984D-BBE8-7CCD8E43713A}"/>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66957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Assumptions</a:t>
            </a:r>
            <a:endParaRPr lang="en-US"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65563" y="1693176"/>
                <a:ext cx="7988505" cy="5197913"/>
              </a:xfrm>
            </p:spPr>
            <p:txBody>
              <a:bodyPr>
                <a:normAutofit/>
              </a:bodyPr>
              <a:lstStyle/>
              <a:p>
                <a:pPr>
                  <a:lnSpc>
                    <a:spcPts val="3000"/>
                  </a:lnSpc>
                  <a:buFont typeface="Arial" charset="0"/>
                  <a:buChar char="•"/>
                </a:pPr>
                <a:r>
                  <a:rPr lang="en-US" b="1" dirty="0"/>
                  <a:t> Assumption 1.</a:t>
                </a:r>
                <a:r>
                  <a:rPr lang="en-US" dirty="0"/>
                  <a:t> </a:t>
                </a:r>
                <a14:m>
                  <m:oMath xmlns:m="http://schemas.openxmlformats.org/officeDocument/2006/math">
                    <m:r>
                      <a:rPr lang="en-US" b="0" i="1" smtClean="0">
                        <a:latin typeface="Cambria Math" charset="0"/>
                      </a:rPr>
                      <m:t>𝑔</m:t>
                    </m:r>
                    <m:r>
                      <a:rPr lang="en-US" b="0" i="1" smtClean="0">
                        <a:latin typeface="Cambria Math" charset="0"/>
                      </a:rPr>
                      <m:t>(</m:t>
                    </m:r>
                    <m:r>
                      <a:rPr lang="en-US" b="0" i="1" smtClean="0">
                        <a:latin typeface="Cambria Math" charset="0"/>
                      </a:rPr>
                      <m:t>𝑡</m:t>
                    </m:r>
                    <m:r>
                      <a:rPr lang="en-US" b="0" i="1" smtClean="0">
                        <a:latin typeface="Cambria Math" charset="0"/>
                      </a:rPr>
                      <m:t>,</m:t>
                    </m:r>
                    <m:r>
                      <a:rPr lang="en-US" b="1" i="1" smtClean="0">
                        <a:latin typeface="Cambria Math" charset="0"/>
                      </a:rPr>
                      <m:t>𝒙</m:t>
                    </m:r>
                    <m:r>
                      <a:rPr lang="en-US" b="0" i="1" smtClean="0">
                        <a:latin typeface="Cambria Math" charset="0"/>
                      </a:rPr>
                      <m:t>)</m:t>
                    </m:r>
                  </m:oMath>
                </a14:m>
                <a:r>
                  <a:rPr lang="en-US" dirty="0"/>
                  <a:t> component-wise </a:t>
                </a:r>
                <a:r>
                  <a:rPr lang="en-US" i="1" dirty="0"/>
                  <a:t>increasing</a:t>
                </a:r>
                <a:r>
                  <a:rPr lang="en-US" dirty="0"/>
                  <a:t> in </a:t>
                </a:r>
                <a14:m>
                  <m:oMath xmlns:m="http://schemas.openxmlformats.org/officeDocument/2006/math">
                    <m:r>
                      <a:rPr lang="en-US" b="1" i="1" smtClean="0">
                        <a:latin typeface="Cambria Math" charset="0"/>
                      </a:rPr>
                      <m:t>𝒙</m:t>
                    </m:r>
                  </m:oMath>
                </a14:m>
                <a:endParaRPr lang="en-US" dirty="0"/>
              </a:p>
              <a:p>
                <a:pPr>
                  <a:lnSpc>
                    <a:spcPts val="3000"/>
                  </a:lnSpc>
                  <a:spcBef>
                    <a:spcPts val="2400"/>
                  </a:spcBef>
                  <a:buFont typeface="Arial" charset="0"/>
                  <a:buChar char="•"/>
                </a:pPr>
                <a:r>
                  <a:rPr lang="en-US" b="1" dirty="0"/>
                  <a:t> Assumption 2.</a:t>
                </a:r>
                <a:r>
                  <a:rPr lang="en-US" dirty="0"/>
                  <a:t> For any </a:t>
                </a:r>
                <a14:m>
                  <m:oMath xmlns:m="http://schemas.openxmlformats.org/officeDocument/2006/math">
                    <m:r>
                      <a:rPr lang="en-US" b="0" i="0" smtClean="0">
                        <a:latin typeface="Cambria Math" charset="0"/>
                      </a:rPr>
                      <m:t>0</m:t>
                    </m:r>
                    <m:r>
                      <a:rPr lang="en-US" b="0" i="1" smtClean="0">
                        <a:latin typeface="Cambria Math" charset="0"/>
                      </a:rPr>
                      <m:t>≤</m:t>
                    </m:r>
                    <m:r>
                      <a:rPr lang="en-US" b="0" i="1" smtClean="0">
                        <a:latin typeface="Cambria Math" charset="0"/>
                      </a:rPr>
                      <m:t>𝑘</m:t>
                    </m:r>
                    <m:r>
                      <a:rPr lang="en-US" b="0" i="1" smtClean="0">
                        <a:latin typeface="Cambria Math" panose="02040503050406030204" pitchFamily="18" charset="0"/>
                      </a:rPr>
                      <m:t>&lt;</m:t>
                    </m:r>
                    <m:r>
                      <a:rPr lang="en-US" b="0" i="1" smtClean="0">
                        <a:latin typeface="Cambria Math" charset="0"/>
                      </a:rPr>
                      <m:t>𝑟</m:t>
                    </m:r>
                    <m:r>
                      <a:rPr lang="en-US" b="0" i="1" smtClean="0">
                        <a:latin typeface="Cambria Math" charset="0"/>
                      </a:rPr>
                      <m:t>≤</m:t>
                    </m:r>
                    <m:r>
                      <a:rPr lang="en-US" b="0" i="1" smtClean="0">
                        <a:latin typeface="Cambria Math" charset="0"/>
                      </a:rPr>
                      <m:t>𝑛</m:t>
                    </m:r>
                  </m:oMath>
                </a14:m>
                <a:r>
                  <a:rPr lang="en-US" b="0" i="0" dirty="0">
                    <a:latin typeface="Cambria Math" charset="0"/>
                  </a:rPr>
                  <a:t> </a:t>
                </a:r>
                <a:r>
                  <a:rPr lang="en-US" dirty="0"/>
                  <a:t>and given </a:t>
                </a:r>
                <a14:m>
                  <m:oMath xmlns:m="http://schemas.openxmlformats.org/officeDocument/2006/math">
                    <m:sSup>
                      <m:sSupPr>
                        <m:ctrlPr>
                          <a:rPr lang="en-US" b="1" i="1">
                            <a:latin typeface="Cambria Math" panose="02040503050406030204" pitchFamily="18" charset="0"/>
                          </a:rPr>
                        </m:ctrlPr>
                      </m:sSupPr>
                      <m:e>
                        <m:r>
                          <a:rPr lang="en-US" b="1" i="1">
                            <a:latin typeface="Cambria Math" charset="0"/>
                          </a:rPr>
                          <m:t>𝒕</m:t>
                        </m:r>
                      </m:e>
                      <m:sup>
                        <m:d>
                          <m:dPr>
                            <m:begChr m:val="{"/>
                            <m:endChr m:val="}"/>
                            <m:ctrlPr>
                              <a:rPr lang="en-US" b="1" i="1">
                                <a:latin typeface="Cambria Math" panose="02040503050406030204" pitchFamily="18" charset="0"/>
                              </a:rPr>
                            </m:ctrlPr>
                          </m:dPr>
                          <m:e>
                            <m:r>
                              <a:rPr lang="en-US" b="1" i="1">
                                <a:latin typeface="Cambria Math" charset="0"/>
                              </a:rPr>
                              <m:t>𝒓</m:t>
                            </m:r>
                          </m:e>
                        </m:d>
                      </m:sup>
                    </m:sSup>
                    <m:r>
                      <a:rPr lang="en-US" b="1" i="1">
                        <a:latin typeface="Cambria Math" charset="0"/>
                      </a:rPr>
                      <m:t>,</m:t>
                    </m:r>
                    <m:sSup>
                      <m:sSupPr>
                        <m:ctrlPr>
                          <a:rPr lang="en-US" b="1" i="1">
                            <a:solidFill>
                              <a:srgbClr val="C00000"/>
                            </a:solidFill>
                            <a:latin typeface="Cambria Math" panose="02040503050406030204" pitchFamily="18" charset="0"/>
                          </a:rPr>
                        </m:ctrlPr>
                      </m:sSupPr>
                      <m:e>
                        <m:r>
                          <a:rPr lang="en-US" b="1" i="1">
                            <a:solidFill>
                              <a:srgbClr val="C00000"/>
                            </a:solidFill>
                            <a:latin typeface="Cambria Math" panose="02040503050406030204" pitchFamily="18" charset="0"/>
                          </a:rPr>
                          <m:t>𝒙</m:t>
                        </m:r>
                      </m:e>
                      <m:sup>
                        <m:d>
                          <m:dPr>
                            <m:begChr m:val="{"/>
                            <m:endChr m:val="}"/>
                            <m:ctrlPr>
                              <a:rPr lang="en-US" b="1" i="1">
                                <a:solidFill>
                                  <a:srgbClr val="C00000"/>
                                </a:solidFill>
                                <a:latin typeface="Cambria Math" panose="02040503050406030204" pitchFamily="18" charset="0"/>
                              </a:rPr>
                            </m:ctrlPr>
                          </m:dPr>
                          <m:e>
                            <m:r>
                              <a:rPr lang="en-US" b="1" i="1">
                                <a:solidFill>
                                  <a:srgbClr val="C00000"/>
                                </a:solidFill>
                                <a:latin typeface="Cambria Math" charset="0"/>
                              </a:rPr>
                              <m:t>𝒌</m:t>
                            </m:r>
                          </m:e>
                        </m:d>
                      </m:sup>
                    </m:sSup>
                  </m:oMath>
                </a14:m>
                <a:r>
                  <a:rPr lang="en-US" b="0" i="0" dirty="0">
                    <a:latin typeface="Cambria Math" charset="0"/>
                  </a:rPr>
                  <a:t> :</a:t>
                </a:r>
              </a:p>
              <a:p>
                <a:pPr marL="601218" lvl="1" indent="-400050">
                  <a:lnSpc>
                    <a:spcPts val="2800"/>
                  </a:lnSpc>
                  <a:buFont typeface="+mj-lt"/>
                  <a:buAutoNum type="romanLcPeriod"/>
                </a:pPr>
                <a:endParaRPr lang="en-US" sz="2000" b="1" dirty="0"/>
              </a:p>
              <a:p>
                <a:pPr marL="601218" lvl="1" indent="-400050">
                  <a:lnSpc>
                    <a:spcPts val="2800"/>
                  </a:lnSpc>
                  <a:buFont typeface="+mj-lt"/>
                  <a:buAutoNum type="romanLcPeriod"/>
                </a:pPr>
                <a:r>
                  <a:rPr lang="en-US" sz="2000" b="1" dirty="0"/>
                  <a:t>(Lattice) </a:t>
                </a:r>
                <a14:m>
                  <m:oMath xmlns:m="http://schemas.openxmlformats.org/officeDocument/2006/math">
                    <m:r>
                      <a:rPr lang="en-US" sz="2000" i="1">
                        <a:latin typeface="Cambria Math" charset="0"/>
                      </a:rPr>
                      <m:t>𝑈</m:t>
                    </m:r>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charset="0"/>
                              </a:rPr>
                              <m:t>𝒕</m:t>
                            </m:r>
                          </m:e>
                          <m:sup>
                            <m:d>
                              <m:dPr>
                                <m:begChr m:val="{"/>
                                <m:endChr m:val="}"/>
                                <m:ctrlPr>
                                  <a:rPr lang="en-US" sz="2000" b="1" i="1">
                                    <a:latin typeface="Cambria Math" panose="02040503050406030204" pitchFamily="18" charset="0"/>
                                  </a:rPr>
                                </m:ctrlPr>
                              </m:dPr>
                              <m:e>
                                <m:r>
                                  <a:rPr lang="en-US" sz="2000" b="1" i="1">
                                    <a:latin typeface="Cambria Math" charset="0"/>
                                  </a:rPr>
                                  <m:t>𝒓</m:t>
                                </m:r>
                              </m:e>
                            </m:d>
                          </m:sup>
                        </m:sSup>
                        <m:r>
                          <a:rPr lang="en-US" sz="2000" b="1" i="1">
                            <a:latin typeface="Cambria Math" charset="0"/>
                          </a:rPr>
                          <m:t>,</m:t>
                        </m:r>
                        <m:sSup>
                          <m:sSupPr>
                            <m:ctrlPr>
                              <a:rPr lang="en-US" sz="2000" b="1" i="1" smtClean="0">
                                <a:solidFill>
                                  <a:srgbClr val="C00000"/>
                                </a:solidFill>
                                <a:latin typeface="Cambria Math" panose="02040503050406030204" pitchFamily="18" charset="0"/>
                              </a:rPr>
                            </m:ctrlPr>
                          </m:sSupPr>
                          <m:e>
                            <m:r>
                              <a:rPr lang="en-US" sz="2000" b="1" i="1" smtClean="0">
                                <a:solidFill>
                                  <a:srgbClr val="C00000"/>
                                </a:solidFill>
                                <a:latin typeface="Cambria Math" panose="02040503050406030204" pitchFamily="18" charset="0"/>
                              </a:rPr>
                              <m:t>𝒙</m:t>
                            </m:r>
                          </m:e>
                          <m:sup>
                            <m:d>
                              <m:dPr>
                                <m:begChr m:val="{"/>
                                <m:endChr m:val="}"/>
                                <m:ctrlPr>
                                  <a:rPr lang="en-US" sz="2000" b="1" i="1">
                                    <a:solidFill>
                                      <a:srgbClr val="C00000"/>
                                    </a:solidFill>
                                    <a:latin typeface="Cambria Math" panose="02040503050406030204" pitchFamily="18" charset="0"/>
                                  </a:rPr>
                                </m:ctrlPr>
                              </m:dPr>
                              <m:e>
                                <m:r>
                                  <a:rPr lang="en-US" sz="2000" b="1" i="1">
                                    <a:solidFill>
                                      <a:srgbClr val="C00000"/>
                                    </a:solidFill>
                                    <a:latin typeface="Cambria Math" charset="0"/>
                                  </a:rPr>
                                  <m:t>𝒌</m:t>
                                </m:r>
                              </m:e>
                            </m:d>
                          </m:sup>
                        </m:sSup>
                      </m:e>
                    </m:d>
                  </m:oMath>
                </a14:m>
                <a:r>
                  <a:rPr lang="en-US" altLang="ko-KR" sz="2000" dirty="0"/>
                  <a:t> is a lattice </a:t>
                </a:r>
              </a:p>
              <a:p>
                <a:pPr lvl="2">
                  <a:lnSpc>
                    <a:spcPts val="2800"/>
                  </a:lnSpc>
                </a:pPr>
                <a:r>
                  <a:rPr lang="en-US" altLang="ko-KR" sz="1600" dirty="0"/>
                  <a:t>technical requirement</a:t>
                </a:r>
              </a:p>
              <a:p>
                <a:pPr marL="601218" lvl="1" indent="-400050">
                  <a:lnSpc>
                    <a:spcPts val="2800"/>
                  </a:lnSpc>
                  <a:buFont typeface="+mj-lt"/>
                  <a:buAutoNum type="romanLcPeriod"/>
                </a:pPr>
                <a:endParaRPr lang="en-US" sz="2000" b="1" dirty="0"/>
              </a:p>
              <a:p>
                <a:pPr marL="601218" lvl="1" indent="-400050">
                  <a:lnSpc>
                    <a:spcPts val="2800"/>
                  </a:lnSpc>
                  <a:buFont typeface="+mj-lt"/>
                  <a:buAutoNum type="romanLcPeriod"/>
                </a:pPr>
                <a:r>
                  <a:rPr lang="en-US" sz="2000" b="1" dirty="0"/>
                  <a:t>(Monotonicity) </a:t>
                </a:r>
                <a14:m>
                  <m:oMath xmlns:m="http://schemas.openxmlformats.org/officeDocument/2006/math">
                    <m:r>
                      <a:rPr lang="en-US" sz="2000" i="1">
                        <a:latin typeface="Cambria Math" charset="0"/>
                      </a:rPr>
                      <m:t>𝑈</m:t>
                    </m:r>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charset="0"/>
                              </a:rPr>
                              <m:t>𝒕</m:t>
                            </m:r>
                          </m:e>
                          <m:sup>
                            <m:d>
                              <m:dPr>
                                <m:begChr m:val="{"/>
                                <m:endChr m:val="}"/>
                                <m:ctrlPr>
                                  <a:rPr lang="en-US" sz="2000" b="1" i="1">
                                    <a:latin typeface="Cambria Math" panose="02040503050406030204" pitchFamily="18" charset="0"/>
                                  </a:rPr>
                                </m:ctrlPr>
                              </m:dPr>
                              <m:e>
                                <m:r>
                                  <a:rPr lang="en-US" sz="2000" b="1" i="1">
                                    <a:latin typeface="Cambria Math" charset="0"/>
                                  </a:rPr>
                                  <m:t>𝒓</m:t>
                                </m:r>
                              </m:e>
                            </m:d>
                          </m:sup>
                        </m:sSup>
                        <m:r>
                          <a:rPr lang="en-US" sz="2000" b="1" i="1">
                            <a:latin typeface="Cambria Math" charset="0"/>
                          </a:rPr>
                          <m:t>,</m:t>
                        </m:r>
                        <m:sSup>
                          <m:sSupPr>
                            <m:ctrlPr>
                              <a:rPr lang="en-US" sz="2000" b="1" i="1" smtClean="0">
                                <a:solidFill>
                                  <a:srgbClr val="C00000"/>
                                </a:solidFill>
                                <a:latin typeface="Cambria Math" panose="02040503050406030204" pitchFamily="18" charset="0"/>
                              </a:rPr>
                            </m:ctrlPr>
                          </m:sSupPr>
                          <m:e>
                            <m:r>
                              <a:rPr lang="en-US" sz="2000" b="1" i="1" smtClean="0">
                                <a:solidFill>
                                  <a:srgbClr val="C00000"/>
                                </a:solidFill>
                                <a:latin typeface="Cambria Math" panose="02040503050406030204" pitchFamily="18" charset="0"/>
                              </a:rPr>
                              <m:t>𝒙</m:t>
                            </m:r>
                          </m:e>
                          <m:sup>
                            <m:d>
                              <m:dPr>
                                <m:begChr m:val="{"/>
                                <m:endChr m:val="}"/>
                                <m:ctrlPr>
                                  <a:rPr lang="en-US" sz="2000" b="1" i="1">
                                    <a:solidFill>
                                      <a:srgbClr val="C00000"/>
                                    </a:solidFill>
                                    <a:latin typeface="Cambria Math" panose="02040503050406030204" pitchFamily="18" charset="0"/>
                                  </a:rPr>
                                </m:ctrlPr>
                              </m:dPr>
                              <m:e>
                                <m:r>
                                  <a:rPr lang="en-US" sz="2000" b="1" i="1">
                                    <a:solidFill>
                                      <a:srgbClr val="C00000"/>
                                    </a:solidFill>
                                    <a:latin typeface="Cambria Math" charset="0"/>
                                  </a:rPr>
                                  <m:t>𝒌</m:t>
                                </m:r>
                              </m:e>
                            </m:d>
                          </m:sup>
                        </m:sSup>
                      </m:e>
                    </m:d>
                  </m:oMath>
                </a14:m>
                <a:r>
                  <a:rPr lang="en-US" altLang="ko-KR" sz="2000" dirty="0"/>
                  <a:t> is increasing in </a:t>
                </a:r>
                <a14:m>
                  <m:oMath xmlns:m="http://schemas.openxmlformats.org/officeDocument/2006/math">
                    <m:sSup>
                      <m:sSupPr>
                        <m:ctrlPr>
                          <a:rPr lang="en-US" sz="2000" b="1" i="1" smtClean="0">
                            <a:solidFill>
                              <a:srgbClr val="C00000"/>
                            </a:solidFill>
                            <a:latin typeface="Cambria Math" panose="02040503050406030204" pitchFamily="18" charset="0"/>
                          </a:rPr>
                        </m:ctrlPr>
                      </m:sSupPr>
                      <m:e>
                        <m:r>
                          <a:rPr lang="en-US" sz="2000" b="1" i="1" smtClean="0">
                            <a:solidFill>
                              <a:srgbClr val="C00000"/>
                            </a:solidFill>
                            <a:latin typeface="Cambria Math" panose="02040503050406030204" pitchFamily="18" charset="0"/>
                          </a:rPr>
                          <m:t>𝒙</m:t>
                        </m:r>
                      </m:e>
                      <m:sup>
                        <m:d>
                          <m:dPr>
                            <m:begChr m:val="{"/>
                            <m:endChr m:val="}"/>
                            <m:ctrlPr>
                              <a:rPr lang="en-US" sz="2000" b="1" i="1">
                                <a:solidFill>
                                  <a:srgbClr val="C00000"/>
                                </a:solidFill>
                                <a:latin typeface="Cambria Math" panose="02040503050406030204" pitchFamily="18" charset="0"/>
                              </a:rPr>
                            </m:ctrlPr>
                          </m:dPr>
                          <m:e>
                            <m:r>
                              <a:rPr lang="en-US" sz="2000" b="1" i="1">
                                <a:solidFill>
                                  <a:srgbClr val="C00000"/>
                                </a:solidFill>
                                <a:latin typeface="Cambria Math" charset="0"/>
                              </a:rPr>
                              <m:t>𝒌</m:t>
                            </m:r>
                          </m:e>
                        </m:d>
                      </m:sup>
                    </m:sSup>
                  </m:oMath>
                </a14:m>
                <a:endParaRPr lang="en-US" altLang="ko-KR" sz="2000" dirty="0"/>
              </a:p>
              <a:p>
                <a:pPr lvl="2">
                  <a:lnSpc>
                    <a:spcPts val="2800"/>
                  </a:lnSpc>
                </a:pPr>
                <a:r>
                  <a:rPr lang="en-US" sz="1600" dirty="0"/>
                  <a:t>better past </a:t>
                </a:r>
                <a:r>
                  <a:rPr lang="en-US" sz="1600" dirty="0">
                    <a:sym typeface="Wingdings" pitchFamily="2" charset="2"/>
                  </a:rPr>
                  <a:t></a:t>
                </a:r>
                <a:r>
                  <a:rPr lang="en-US" sz="1600" dirty="0"/>
                  <a:t> better future</a:t>
                </a:r>
                <a:endParaRPr lang="en-US" altLang="ko-KR" sz="1600" dirty="0"/>
              </a:p>
              <a:p>
                <a:pPr marL="601218" lvl="1" indent="-400050">
                  <a:lnSpc>
                    <a:spcPts val="2800"/>
                  </a:lnSpc>
                  <a:buFont typeface="+mj-lt"/>
                  <a:buAutoNum type="romanLcPeriod"/>
                </a:pPr>
                <a:endParaRPr lang="en-US" sz="2000" b="1" dirty="0"/>
              </a:p>
              <a:p>
                <a:pPr marL="601218" lvl="1" indent="-400050">
                  <a:lnSpc>
                    <a:spcPts val="2800"/>
                  </a:lnSpc>
                  <a:buFont typeface="+mj-lt"/>
                  <a:buAutoNum type="romanLcPeriod"/>
                </a:pPr>
                <a:r>
                  <a:rPr lang="en-US" sz="2000" b="1" dirty="0"/>
                  <a:t>(Consistency)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charset="0"/>
                              </a:rPr>
                              <m:t>𝒕</m:t>
                            </m:r>
                          </m:e>
                          <m:sup>
                            <m:d>
                              <m:dPr>
                                <m:begChr m:val="{"/>
                                <m:endChr m:val="}"/>
                                <m:ctrlPr>
                                  <a:rPr lang="en-US" b="1" i="1">
                                    <a:latin typeface="Cambria Math" panose="02040503050406030204" pitchFamily="18" charset="0"/>
                                  </a:rPr>
                                </m:ctrlPr>
                              </m:dPr>
                              <m:e>
                                <m:r>
                                  <a:rPr lang="en-US" b="1" i="1">
                                    <a:latin typeface="Cambria Math" charset="0"/>
                                  </a:rPr>
                                  <m:t>𝒓</m:t>
                                </m:r>
                              </m:e>
                            </m:d>
                          </m:sup>
                        </m:sSup>
                        <m:r>
                          <a:rPr lang="en-US" b="1" i="1">
                            <a:latin typeface="Cambria Math" charset="0"/>
                          </a:rPr>
                          <m:t>,</m:t>
                        </m:r>
                        <m:sSup>
                          <m:sSupPr>
                            <m:ctrlPr>
                              <a:rPr lang="en-US" b="1" i="1">
                                <a:solidFill>
                                  <a:srgbClr val="C00000"/>
                                </a:solidFill>
                                <a:latin typeface="Cambria Math" panose="02040503050406030204" pitchFamily="18" charset="0"/>
                              </a:rPr>
                            </m:ctrlPr>
                          </m:sSupPr>
                          <m:e>
                            <m:r>
                              <a:rPr lang="en-US" b="1" i="1">
                                <a:solidFill>
                                  <a:srgbClr val="C00000"/>
                                </a:solidFill>
                                <a:latin typeface="Cambria Math" panose="02040503050406030204" pitchFamily="18" charset="0"/>
                              </a:rPr>
                              <m:t>𝒙</m:t>
                            </m:r>
                          </m:e>
                          <m:sup>
                            <m:d>
                              <m:dPr>
                                <m:begChr m:val="{"/>
                                <m:endChr m:val="}"/>
                                <m:ctrlPr>
                                  <a:rPr lang="en-US" b="1" i="1">
                                    <a:solidFill>
                                      <a:srgbClr val="C00000"/>
                                    </a:solidFill>
                                    <a:latin typeface="Cambria Math" panose="02040503050406030204" pitchFamily="18" charset="0"/>
                                  </a:rPr>
                                </m:ctrlPr>
                              </m:dPr>
                              <m:e>
                                <m:r>
                                  <a:rPr lang="en-US" b="1" i="1">
                                    <a:solidFill>
                                      <a:srgbClr val="C00000"/>
                                    </a:solidFill>
                                    <a:latin typeface="Cambria Math" charset="0"/>
                                  </a:rPr>
                                  <m:t>𝒌</m:t>
                                </m:r>
                              </m:e>
                            </m:d>
                          </m:sup>
                        </m:sSup>
                      </m:e>
                    </m:d>
                    <m:r>
                      <a:rPr lang="en-US" b="1"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𝑘</m:t>
                        </m:r>
                        <m:r>
                          <a:rPr lang="en-US" i="1">
                            <a:latin typeface="Cambria Math" panose="02040503050406030204" pitchFamily="18" charset="0"/>
                          </a:rPr>
                          <m:t>+1</m:t>
                        </m:r>
                      </m:sub>
                    </m:sSub>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charset="0"/>
                              </a:rPr>
                              <m:t>𝒕</m:t>
                            </m:r>
                          </m:e>
                          <m:sup>
                            <m:d>
                              <m:dPr>
                                <m:begChr m:val="{"/>
                                <m:endChr m:val="}"/>
                                <m:ctrlPr>
                                  <a:rPr lang="en-US" b="1" i="1">
                                    <a:latin typeface="Cambria Math" panose="02040503050406030204" pitchFamily="18" charset="0"/>
                                  </a:rPr>
                                </m:ctrlPr>
                              </m:dPr>
                              <m:e>
                                <m:r>
                                  <a:rPr lang="en-US" b="1" i="1">
                                    <a:latin typeface="Cambria Math" charset="0"/>
                                  </a:rPr>
                                  <m:t>𝒓</m:t>
                                </m:r>
                                <m:r>
                                  <a:rPr lang="en-US" b="1" i="1" baseline="30000" smtClean="0">
                                    <a:latin typeface="Cambria Math" panose="02040503050406030204" pitchFamily="18" charset="0"/>
                                  </a:rPr>
                                  <m:t>′</m:t>
                                </m:r>
                              </m:e>
                            </m:d>
                          </m:sup>
                        </m:sSup>
                        <m:r>
                          <a:rPr lang="en-US" b="1" i="1">
                            <a:latin typeface="Cambria Math" charset="0"/>
                          </a:rPr>
                          <m:t>,</m:t>
                        </m:r>
                        <m:sSup>
                          <m:sSupPr>
                            <m:ctrlPr>
                              <a:rPr lang="en-US" b="1" i="1">
                                <a:solidFill>
                                  <a:srgbClr val="C00000"/>
                                </a:solidFill>
                                <a:latin typeface="Cambria Math" panose="02040503050406030204" pitchFamily="18" charset="0"/>
                              </a:rPr>
                            </m:ctrlPr>
                          </m:sSupPr>
                          <m:e>
                            <m:r>
                              <a:rPr lang="en-US" b="1" i="1">
                                <a:solidFill>
                                  <a:srgbClr val="C00000"/>
                                </a:solidFill>
                                <a:latin typeface="Cambria Math" panose="02040503050406030204" pitchFamily="18" charset="0"/>
                              </a:rPr>
                              <m:t>𝒙</m:t>
                            </m:r>
                          </m:e>
                          <m:sup>
                            <m:d>
                              <m:dPr>
                                <m:begChr m:val="{"/>
                                <m:endChr m:val="}"/>
                                <m:ctrlPr>
                                  <a:rPr lang="en-US" b="1" i="1">
                                    <a:solidFill>
                                      <a:srgbClr val="C00000"/>
                                    </a:solidFill>
                                    <a:latin typeface="Cambria Math" panose="02040503050406030204" pitchFamily="18" charset="0"/>
                                  </a:rPr>
                                </m:ctrlPr>
                              </m:dPr>
                              <m:e>
                                <m:r>
                                  <a:rPr lang="en-US" b="1" i="1">
                                    <a:solidFill>
                                      <a:srgbClr val="C00000"/>
                                    </a:solidFill>
                                    <a:latin typeface="Cambria Math" charset="0"/>
                                  </a:rPr>
                                  <m:t>𝒌</m:t>
                                </m:r>
                              </m:e>
                            </m:d>
                          </m:sup>
                        </m:sSup>
                      </m:e>
                    </m:d>
                    <m:r>
                      <a:rPr lang="en-US" b="1"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 </m:t>
                    </m:r>
                    <m:sSup>
                      <m:sSupPr>
                        <m:ctrlPr>
                          <a:rPr lang="en-US" b="0" i="1" smtClean="0">
                            <a:solidFill>
                              <a:schemeClr val="tx1"/>
                            </a:solidFill>
                            <a:latin typeface="Cambria Math" panose="02040503050406030204" pitchFamily="18" charset="0"/>
                          </a:rPr>
                        </m:ctrlPr>
                      </m:sSupPr>
                      <m:e>
                        <m:r>
                          <a:rPr lang="en-US" i="1">
                            <a:solidFill>
                              <a:schemeClr val="tx1"/>
                            </a:solidFill>
                            <a:latin typeface="Cambria Math" charset="0"/>
                          </a:rPr>
                          <m:t>𝑟</m:t>
                        </m:r>
                      </m:e>
                      <m:sup>
                        <m:r>
                          <a:rPr lang="en-US" b="0" i="1" smtClean="0">
                            <a:solidFill>
                              <a:schemeClr val="tx1"/>
                            </a:solidFill>
                            <a:latin typeface="Cambria Math" panose="02040503050406030204" pitchFamily="18" charset="0"/>
                          </a:rPr>
                          <m:t>′</m:t>
                        </m:r>
                      </m:sup>
                    </m:sSup>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oMath>
                </a14:m>
                <a:endParaRPr lang="en-US" sz="1800" b="1" dirty="0"/>
              </a:p>
              <a:p>
                <a:pPr lvl="2">
                  <a:lnSpc>
                    <a:spcPts val="2800"/>
                  </a:lnSpc>
                </a:pPr>
                <a:r>
                  <a:rPr lang="en-US" sz="1600" dirty="0"/>
                  <a:t>future monitoring times </a:t>
                </a:r>
                <a14:m>
                  <m:oMath xmlns:m="http://schemas.openxmlformats.org/officeDocument/2006/math">
                    <m:sSub>
                      <m:sSubPr>
                        <m:ctrlPr>
                          <a:rPr lang="en-US" sz="1600" i="1">
                            <a:latin typeface="Cambria Math" panose="02040503050406030204" pitchFamily="18" charset="0"/>
                          </a:rPr>
                        </m:ctrlPr>
                      </m:sSubPr>
                      <m:e>
                        <m:r>
                          <a:rPr lang="en-US" sz="1600" i="1">
                            <a:latin typeface="Cambria Math" charset="0"/>
                          </a:rPr>
                          <m:t>𝑡</m:t>
                        </m:r>
                      </m:e>
                      <m:sub>
                        <m:r>
                          <a:rPr lang="en-US" sz="1600" i="1">
                            <a:latin typeface="Cambria Math" charset="0"/>
                          </a:rPr>
                          <m:t>𝑘</m:t>
                        </m:r>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charset="0"/>
                          </a:rPr>
                          <m:t>𝑡</m:t>
                        </m:r>
                      </m:e>
                      <m:sub>
                        <m:r>
                          <a:rPr lang="en-US" sz="1600" i="1">
                            <a:latin typeface="Cambria Math" panose="02040503050406030204" pitchFamily="18" charset="0"/>
                          </a:rPr>
                          <m:t>𝑟</m:t>
                        </m:r>
                      </m:sub>
                    </m:sSub>
                  </m:oMath>
                </a14:m>
                <a:r>
                  <a:rPr lang="en-US" sz="1600" b="1" dirty="0"/>
                  <a:t> </a:t>
                </a:r>
                <a:r>
                  <a:rPr lang="en-US" sz="1600" dirty="0"/>
                  <a:t>do not impact possible values for </a:t>
                </a:r>
                <a14:m>
                  <m:oMath xmlns:m="http://schemas.openxmlformats.org/officeDocument/2006/math">
                    <m:sSub>
                      <m:sSubPr>
                        <m:ctrlPr>
                          <a:rPr lang="en-US" sz="1600" i="1">
                            <a:solidFill>
                              <a:srgbClr val="C00000"/>
                            </a:solidFill>
                            <a:latin typeface="Cambria Math" panose="02040503050406030204" pitchFamily="18" charset="0"/>
                          </a:rPr>
                        </m:ctrlPr>
                      </m:sSubPr>
                      <m:e>
                        <m:r>
                          <a:rPr lang="en-US" sz="1600" b="1" i="1">
                            <a:solidFill>
                              <a:srgbClr val="C00000"/>
                            </a:solidFill>
                            <a:latin typeface="Cambria Math" panose="02040503050406030204" pitchFamily="18" charset="0"/>
                          </a:rPr>
                          <m:t>𝒙</m:t>
                        </m:r>
                      </m:e>
                      <m:sub>
                        <m:r>
                          <a:rPr lang="en-US" sz="1600" i="1">
                            <a:solidFill>
                              <a:srgbClr val="C00000"/>
                            </a:solidFill>
                            <a:latin typeface="Cambria Math" charset="0"/>
                          </a:rPr>
                          <m:t>𝑘</m:t>
                        </m:r>
                        <m:r>
                          <a:rPr lang="en-US" sz="1600" i="1">
                            <a:solidFill>
                              <a:srgbClr val="C00000"/>
                            </a:solidFill>
                            <a:latin typeface="Cambria Math" panose="02040503050406030204" pitchFamily="18" charset="0"/>
                          </a:rPr>
                          <m:t>+1</m:t>
                        </m:r>
                      </m:sub>
                    </m:sSub>
                  </m:oMath>
                </a14:m>
                <a:endParaRPr lang="en-US" sz="1600" b="1" dirty="0"/>
              </a:p>
              <a:p>
                <a:pPr>
                  <a:lnSpc>
                    <a:spcPts val="3000"/>
                  </a:lnSpc>
                  <a:buFont typeface="Arial" charset="0"/>
                  <a:buChar char="•"/>
                </a:pPr>
                <a:endParaRPr lang="en-US" dirty="0"/>
              </a:p>
              <a:p>
                <a:pPr marL="601218" lvl="1" indent="-400050">
                  <a:lnSpc>
                    <a:spcPts val="2800"/>
                  </a:lnSpc>
                  <a:buFont typeface="+mj-lt"/>
                  <a:buAutoNum type="romanLcPeriod"/>
                </a:pPr>
                <a:endParaRPr lang="en-US" sz="1800"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65563" y="1693176"/>
                <a:ext cx="7988505" cy="5197913"/>
              </a:xfrm>
              <a:blipFill>
                <a:blip r:embed="rId3"/>
                <a:stretch>
                  <a:fillRect l="-1832"/>
                </a:stretch>
              </a:blipFill>
            </p:spPr>
            <p:txBody>
              <a:bodyPr/>
              <a:lstStyle/>
              <a:p>
                <a:r>
                  <a:rPr lang="en-US">
                    <a:noFill/>
                  </a:rPr>
                  <a:t> </a:t>
                </a:r>
              </a:p>
            </p:txBody>
          </p:sp>
        </mc:Fallback>
      </mc:AlternateContent>
      <p:sp>
        <p:nvSpPr>
          <p:cNvPr id="6" name="Slide Number Placeholder 4"/>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342900" rtl="0" eaLnBrk="1" latinLnBrk="0" hangingPunct="1">
              <a:defRPr sz="1050" kern="1200">
                <a:solidFill>
                  <a:srgbClr val="FFFFFF"/>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15</a:t>
            </a:r>
          </a:p>
        </p:txBody>
      </p:sp>
      <p:sp>
        <p:nvSpPr>
          <p:cNvPr id="25" name="Slide Number Placeholder 4">
            <a:extLst>
              <a:ext uri="{FF2B5EF4-FFF2-40B4-BE49-F238E27FC236}">
                <a16:creationId xmlns:a16="http://schemas.microsoft.com/office/drawing/2014/main" id="{B32F259A-714D-984D-BBE8-7CCD8E43713A}"/>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6073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6F18-BB1C-3846-A2F8-58AD393B1166}"/>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E54178-9F2A-3D4C-BB7F-71C766E4C3F9}"/>
                  </a:ext>
                </a:extLst>
              </p:cNvPr>
              <p:cNvSpPr>
                <a:spLocks noGrp="1"/>
              </p:cNvSpPr>
              <p:nvPr>
                <p:ph idx="1"/>
              </p:nvPr>
            </p:nvSpPr>
            <p:spPr>
              <a:xfrm>
                <a:off x="457201" y="1918054"/>
                <a:ext cx="8441870" cy="4939945"/>
              </a:xfrm>
            </p:spPr>
            <p:txBody>
              <a:bodyPr/>
              <a:lstStyle/>
              <a:p>
                <a:r>
                  <a:rPr lang="en-US" b="1" dirty="0"/>
                  <a:t>Example </a:t>
                </a:r>
                <a:r>
                  <a:rPr lang="en-US" dirty="0"/>
                  <a:t>(Lattice with cross-constraints):</a:t>
                </a:r>
              </a:p>
              <a:p>
                <a:pPr>
                  <a:lnSpc>
                    <a:spcPts val="2800"/>
                  </a:lnSpc>
                </a:pPr>
                <a:r>
                  <a:rPr lang="en-US" dirty="0"/>
                  <a:t>For</a:t>
                </a:r>
                <a14:m>
                  <m:oMath xmlns:m="http://schemas.openxmlformats.org/officeDocument/2006/math">
                    <m:r>
                      <a:rPr lang="en-US" b="0" i="1" smtClean="0">
                        <a:latin typeface="Cambria Math" panose="02040503050406030204" pitchFamily="18" charset="0"/>
                        <a:ea typeface="Cambria Math" panose="02040503050406030204" pitchFamily="18" charset="0"/>
                      </a:rPr>
                      <m:t> ℓ :</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m:t>
                        </m:r>
                      </m:sub>
                    </m:sSub>
                  </m:oMath>
                </a14:m>
                <a:r>
                  <a:rPr lang="en-US" dirty="0"/>
                  <a:t> decreasing in second argument, </a:t>
                </a:r>
                <a14:m>
                  <m:oMath xmlns:m="http://schemas.openxmlformats.org/officeDocument/2006/math">
                    <m:r>
                      <a:rPr lang="en-US" b="0" i="1" smtClean="0">
                        <a:latin typeface="Cambria Math" panose="02040503050406030204" pitchFamily="18" charset="0"/>
                        <a:ea typeface="Cambria Math" panose="02040503050406030204" pitchFamily="18" charset="0"/>
                      </a:rPr>
                      <m:t>𝑢</m:t>
                    </m:r>
                    <m:r>
                      <a:rPr lang="en-US" b="0" i="1" smtClean="0">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ℝ</m:t>
                        </m:r>
                      </m:e>
                      <m:sub>
                        <m:r>
                          <a:rPr lang="en-US" b="0" i="1" smtClean="0">
                            <a:latin typeface="Cambria Math" panose="02040503050406030204" pitchFamily="18" charset="0"/>
                            <a:ea typeface="Cambria Math" panose="02040503050406030204" pitchFamily="18" charset="0"/>
                          </a:rPr>
                          <m:t>+</m:t>
                        </m:r>
                      </m:sub>
                    </m:sSub>
                  </m:oMath>
                </a14:m>
                <a:r>
                  <a:rPr lang="en-US" dirty="0"/>
                  <a:t>  increasing in second argument, and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𝑑</m:t>
                            </m:r>
                          </m:e>
                        </m:d>
                      </m:e>
                      <m:sup>
                        <m:r>
                          <a:rPr lang="en-US" i="1">
                            <a:latin typeface="Cambria Math" panose="02040503050406030204" pitchFamily="18" charset="0"/>
                            <a:ea typeface="Cambria Math" panose="02040503050406030204" pitchFamily="18" charset="0"/>
                          </a:rPr>
                          <m:t>2</m:t>
                        </m:r>
                      </m:sup>
                    </m:sSup>
                  </m:oMath>
                </a14:m>
                <a:r>
                  <a:rPr lang="en-US" dirty="0"/>
                  <a:t> :</a:t>
                </a:r>
              </a:p>
              <a:p>
                <a:endParaRPr lang="en-US" b="1" dirty="0"/>
              </a:p>
              <a:p>
                <a:endParaRPr lang="en-US" b="1" dirty="0"/>
              </a:p>
              <a:p>
                <a:endParaRPr lang="en-US" b="1" dirty="0"/>
              </a:p>
              <a:p>
                <a:endParaRPr lang="en-US" b="1" dirty="0"/>
              </a:p>
              <a:p>
                <a:r>
                  <a:rPr lang="en-US" b="1" dirty="0"/>
                  <a:t>Example </a:t>
                </a:r>
                <a:r>
                  <a:rPr lang="en-US" dirty="0"/>
                  <a:t>(CLT Budgeted Sets):</a:t>
                </a:r>
              </a:p>
              <a:p>
                <a:pPr>
                  <a:lnSpc>
                    <a:spcPts val="2800"/>
                  </a:lnSpc>
                </a:pPr>
                <a:r>
                  <a:rPr lang="en-US" dirty="0"/>
                  <a:t>For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Γ</m:t>
                    </m:r>
                    <m:r>
                      <a:rPr lang="en-US" b="0" i="1" smtClean="0">
                        <a:latin typeface="Cambria Math" panose="02040503050406030204" pitchFamily="18" charset="0"/>
                        <a:ea typeface="Cambria Math" panose="02040503050406030204" pitchFamily="18" charset="0"/>
                      </a:rPr>
                      <m:t>&gt;0,</m:t>
                    </m:r>
                    <m:r>
                      <a:rPr lang="en-US" b="0" i="1" smtClean="0">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&gt;0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oMath>
                </a14:m>
                <a:r>
                  <a:rPr lang="en-US" dirty="0"/>
                  <a:t> :</a:t>
                </a:r>
              </a:p>
              <a:p>
                <a:pPr>
                  <a:lnSpc>
                    <a:spcPts val="2800"/>
                  </a:lnSpc>
                </a:pPr>
                <a:endParaRPr lang="en-US" dirty="0"/>
              </a:p>
            </p:txBody>
          </p:sp>
        </mc:Choice>
        <mc:Fallback xmlns="">
          <p:sp>
            <p:nvSpPr>
              <p:cNvPr id="3" name="Content Placeholder 2">
                <a:extLst>
                  <a:ext uri="{FF2B5EF4-FFF2-40B4-BE49-F238E27FC236}">
                    <a16:creationId xmlns:a16="http://schemas.microsoft.com/office/drawing/2014/main" id="{2DE54178-9F2A-3D4C-BB7F-71C766E4C3F9}"/>
                  </a:ext>
                </a:extLst>
              </p:cNvPr>
              <p:cNvSpPr>
                <a:spLocks noGrp="1" noRot="1" noChangeAspect="1" noMove="1" noResize="1" noEditPoints="1" noAdjustHandles="1" noChangeArrowheads="1" noChangeShapeType="1" noTextEdit="1"/>
              </p:cNvSpPr>
              <p:nvPr>
                <p:ph idx="1"/>
              </p:nvPr>
            </p:nvSpPr>
            <p:spPr>
              <a:xfrm>
                <a:off x="457201" y="1918054"/>
                <a:ext cx="8441870" cy="4939945"/>
              </a:xfrm>
              <a:blipFill>
                <a:blip r:embed="rId2"/>
                <a:stretch>
                  <a:fillRect l="-752" t="-12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572D3B6F-9493-4440-838B-49877EFF8843}"/>
                  </a:ext>
                </a:extLst>
              </p:cNvPr>
              <p:cNvSpPr/>
              <p:nvPr/>
            </p:nvSpPr>
            <p:spPr>
              <a:xfrm>
                <a:off x="822960" y="3280049"/>
                <a:ext cx="7543800" cy="13694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charset="0"/>
                        </a:rPr>
                        <m:t>𝑈</m:t>
                      </m:r>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charset="0"/>
                                </a:rPr>
                                <m:t>𝒕</m:t>
                              </m:r>
                            </m:e>
                            <m:sup>
                              <m:d>
                                <m:dPr>
                                  <m:begChr m:val="{"/>
                                  <m:endChr m:val="}"/>
                                  <m:ctrlPr>
                                    <a:rPr lang="en-US" sz="2000" b="1" i="1">
                                      <a:latin typeface="Cambria Math" panose="02040503050406030204" pitchFamily="18" charset="0"/>
                                    </a:rPr>
                                  </m:ctrlPr>
                                </m:dPr>
                                <m:e>
                                  <m:r>
                                    <a:rPr lang="en-US" sz="2000" b="1" i="1">
                                      <a:latin typeface="Cambria Math" charset="0"/>
                                    </a:rPr>
                                    <m:t>𝒓</m:t>
                                  </m:r>
                                </m:e>
                              </m:d>
                            </m:sup>
                          </m:sSup>
                          <m:r>
                            <a:rPr lang="en-US" sz="2000" b="1" i="1">
                              <a:latin typeface="Cambria Math" charset="0"/>
                            </a:rPr>
                            <m:t>,</m:t>
                          </m:r>
                          <m:sSup>
                            <m:sSupPr>
                              <m:ctrlPr>
                                <a:rPr lang="en-US" sz="2000" b="1" i="1">
                                  <a:solidFill>
                                    <a:srgbClr val="C00000"/>
                                  </a:solidFill>
                                  <a:latin typeface="Cambria Math" panose="02040503050406030204" pitchFamily="18" charset="0"/>
                                </a:rPr>
                              </m:ctrlPr>
                            </m:sSupPr>
                            <m:e>
                              <m:r>
                                <a:rPr lang="en-US" sz="2000" b="1" i="1">
                                  <a:solidFill>
                                    <a:srgbClr val="C00000"/>
                                  </a:solidFill>
                                  <a:latin typeface="Cambria Math" panose="02040503050406030204" pitchFamily="18" charset="0"/>
                                </a:rPr>
                                <m:t>𝒙</m:t>
                              </m:r>
                            </m:e>
                            <m:sup>
                              <m:d>
                                <m:dPr>
                                  <m:begChr m:val="{"/>
                                  <m:endChr m:val="}"/>
                                  <m:ctrlPr>
                                    <a:rPr lang="en-US" sz="2000" b="1" i="1">
                                      <a:solidFill>
                                        <a:srgbClr val="C00000"/>
                                      </a:solidFill>
                                      <a:latin typeface="Cambria Math" panose="02040503050406030204" pitchFamily="18" charset="0"/>
                                    </a:rPr>
                                  </m:ctrlPr>
                                </m:dPr>
                                <m:e>
                                  <m:r>
                                    <a:rPr lang="en-US" sz="2000" b="1" i="1">
                                      <a:solidFill>
                                        <a:srgbClr val="C00000"/>
                                      </a:solidFill>
                                      <a:latin typeface="Cambria Math" charset="0"/>
                                    </a:rPr>
                                    <m:t>𝒌</m:t>
                                  </m:r>
                                </m:e>
                              </m:d>
                            </m:sup>
                          </m:sSup>
                        </m:e>
                      </m:d>
                      <m:r>
                        <a:rPr lang="en-US" sz="2000">
                          <a:latin typeface="Cambria Math"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eqArr>
                                <m:eqArrPr>
                                  <m:ctrlPr>
                                    <a:rPr lang="en-US" sz="2000" i="1">
                                      <a:latin typeface="Cambria Math" panose="02040503050406030204" pitchFamily="18" charset="0"/>
                                    </a:rPr>
                                  </m:ctrlPr>
                                </m:eqArrPr>
                                <m:e>
                                  <m:d>
                                    <m:dPr>
                                      <m:begChr m:val="["/>
                                      <m:endChr m:val="]"/>
                                      <m:ctrlPr>
                                        <a:rPr lang="en-US" sz="2000" i="1">
                                          <a:latin typeface="Cambria Math" panose="02040503050406030204" pitchFamily="18" charset="0"/>
                                        </a:rPr>
                                      </m:ctrlPr>
                                    </m:dPr>
                                    <m:e>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charset="0"/>
                                            </a:rPr>
                                            <m:t>𝒙</m:t>
                                          </m:r>
                                        </m:e>
                                        <m:sub>
                                          <m:r>
                                            <a:rPr lang="en-US" sz="2000" b="0" i="1">
                                              <a:solidFill>
                                                <a:srgbClr val="C00000"/>
                                              </a:solidFill>
                                              <a:latin typeface="Cambria Math" charset="0"/>
                                            </a:rPr>
                                            <m:t>𝑘</m:t>
                                          </m:r>
                                          <m:r>
                                            <a:rPr lang="en-US" sz="2000" b="0" i="1">
                                              <a:solidFill>
                                                <a:srgbClr val="C00000"/>
                                              </a:solidFill>
                                              <a:latin typeface="Cambria Math" charset="0"/>
                                            </a:rPr>
                                            <m:t>+1</m:t>
                                          </m:r>
                                        </m:sub>
                                      </m:sSub>
                                      <m:r>
                                        <a:rPr lang="en-US" sz="2000" b="1" i="1">
                                          <a:latin typeface="Cambria Math" charset="0"/>
                                        </a:rPr>
                                        <m:t>,…,</m:t>
                                      </m:r>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charset="0"/>
                                            </a:rPr>
                                            <m:t>𝒙</m:t>
                                          </m:r>
                                        </m:e>
                                        <m:sub>
                                          <m:r>
                                            <a:rPr lang="en-US" sz="2000" b="0" i="1">
                                              <a:solidFill>
                                                <a:srgbClr val="C00000"/>
                                              </a:solidFill>
                                              <a:latin typeface="Cambria Math" charset="0"/>
                                            </a:rPr>
                                            <m:t>𝑟</m:t>
                                          </m:r>
                                        </m:sub>
                                      </m:sSub>
                                      <m:r>
                                        <a:rPr lang="en-US" sz="2000" b="1" i="1">
                                          <a:latin typeface="Cambria Math" charset="0"/>
                                        </a:rPr>
                                        <m:t>,</m:t>
                                      </m:r>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charset="0"/>
                                            </a:rPr>
                                            <m:t>𝒙</m:t>
                                          </m:r>
                                        </m:e>
                                        <m:sub>
                                          <m:r>
                                            <a:rPr lang="en-US" sz="2000" b="0" i="1">
                                              <a:solidFill>
                                                <a:srgbClr val="C00000"/>
                                              </a:solidFill>
                                              <a:latin typeface="Cambria Math" panose="02040503050406030204" pitchFamily="18" charset="0"/>
                                            </a:rPr>
                                            <m:t>𝑛</m:t>
                                          </m:r>
                                          <m:r>
                                            <a:rPr lang="en-US" sz="2000" b="0" i="1">
                                              <a:solidFill>
                                                <a:srgbClr val="C00000"/>
                                              </a:solidFill>
                                              <a:latin typeface="Cambria Math" panose="02040503050406030204" pitchFamily="18" charset="0"/>
                                            </a:rPr>
                                            <m:t>+1</m:t>
                                          </m:r>
                                        </m:sub>
                                      </m:sSub>
                                    </m:e>
                                  </m:d>
                                  <m:r>
                                    <a:rPr lang="en-US" sz="2000" b="1" i="1">
                                      <a:latin typeface="Cambria Math" panose="02040503050406030204" pitchFamily="18" charset="0"/>
                                    </a:rPr>
                                    <m:t> </m:t>
                                  </m:r>
                                  <m:r>
                                    <a:rPr lang="en-US" sz="2000" i="1">
                                      <a:latin typeface="Cambria Math" charset="0"/>
                                    </a:rPr>
                                    <m:t>:</m:t>
                                  </m:r>
                                </m:e>
                                <m:e>
                                  <m:sSubSup>
                                    <m:sSubSupPr>
                                      <m:ctrlPr>
                                        <a:rPr lang="en-US" sz="2000" b="1" i="1">
                                          <a:solidFill>
                                            <a:srgbClr val="C00000"/>
                                          </a:solidFill>
                                          <a:latin typeface="Cambria Math" panose="02040503050406030204" pitchFamily="18" charset="0"/>
                                        </a:rPr>
                                      </m:ctrlPr>
                                    </m:sSubSupPr>
                                    <m:e>
                                      <m:r>
                                        <a:rPr lang="en-US" sz="2000" b="0" i="1">
                                          <a:solidFill>
                                            <a:srgbClr val="C00000"/>
                                          </a:solidFill>
                                          <a:latin typeface="Cambria Math" charset="0"/>
                                        </a:rPr>
                                        <m:t>𝑥</m:t>
                                      </m:r>
                                    </m:e>
                                    <m:sub>
                                      <m:r>
                                        <a:rPr lang="en-US" sz="2000" b="0" i="1" smtClean="0">
                                          <a:solidFill>
                                            <a:srgbClr val="C00000"/>
                                          </a:solidFill>
                                          <a:latin typeface="Cambria Math" panose="02040503050406030204" pitchFamily="18" charset="0"/>
                                        </a:rPr>
                                        <m:t>𝑝</m:t>
                                      </m:r>
                                    </m:sub>
                                    <m:sup>
                                      <m:r>
                                        <a:rPr lang="en-US" sz="2000" b="0" i="1" smtClean="0">
                                          <a:solidFill>
                                            <a:srgbClr val="C00000"/>
                                          </a:solidFill>
                                          <a:latin typeface="Cambria Math" panose="02040503050406030204" pitchFamily="18" charset="0"/>
                                        </a:rPr>
                                        <m:t>𝑚</m:t>
                                      </m:r>
                                    </m:sup>
                                  </m:sSubSup>
                                  <m:r>
                                    <a:rPr lang="en-US" sz="2000" i="1">
                                      <a:latin typeface="Cambria Math" panose="02040503050406030204" pitchFamily="18" charset="0"/>
                                      <a:ea typeface="Cambria Math" panose="02040503050406030204" pitchFamily="18" charset="0"/>
                                    </a:rPr>
                                    <m:t>+ℓ</m:t>
                                  </m:r>
                                  <m:d>
                                    <m:dPr>
                                      <m:ctrlPr>
                                        <a:rPr lang="en-US" sz="2000" i="1" smtClean="0">
                                          <a:latin typeface="Cambria Math" panose="02040503050406030204" pitchFamily="18" charset="0"/>
                                          <a:ea typeface="Cambria Math" panose="02040503050406030204" pitchFamily="18" charset="0"/>
                                        </a:rPr>
                                      </m:ctrlPr>
                                    </m:dPr>
                                    <m:e>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𝑡</m:t>
                                          </m:r>
                                        </m:e>
                                        <m:sub>
                                          <m:r>
                                            <a:rPr lang="en-US" sz="2000" b="0" i="1" smtClean="0">
                                              <a:latin typeface="Cambria Math" panose="02040503050406030204" pitchFamily="18" charset="0"/>
                                              <a:ea typeface="Cambria Math" panose="02040503050406030204" pitchFamily="18" charset="0"/>
                                            </a:rPr>
                                            <m:t>𝑝</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b="0" i="1" smtClean="0">
                                              <a:latin typeface="Cambria Math" panose="02040503050406030204" pitchFamily="18" charset="0"/>
                                              <a:ea typeface="Cambria Math" panose="02040503050406030204" pitchFamily="18" charset="0"/>
                                            </a:rPr>
                                            <m:t>𝑞</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𝑝</m:t>
                                          </m:r>
                                        </m:sub>
                                      </m:sSub>
                                    </m:e>
                                  </m:d>
                                  <m:r>
                                    <a:rPr lang="en-US" sz="2000" i="1">
                                      <a:latin typeface="Cambria Math" charset="0"/>
                                    </a:rPr>
                                    <m:t>≤</m:t>
                                  </m:r>
                                  <m:sSubSup>
                                    <m:sSubSupPr>
                                      <m:ctrlPr>
                                        <a:rPr lang="en-US" sz="2000" b="1" i="1">
                                          <a:solidFill>
                                            <a:srgbClr val="C00000"/>
                                          </a:solidFill>
                                          <a:latin typeface="Cambria Math" panose="02040503050406030204" pitchFamily="18" charset="0"/>
                                        </a:rPr>
                                      </m:ctrlPr>
                                    </m:sSubSupPr>
                                    <m:e>
                                      <m:r>
                                        <a:rPr lang="en-US" sz="2000" b="0" i="1" smtClean="0">
                                          <a:solidFill>
                                            <a:srgbClr val="C00000"/>
                                          </a:solidFill>
                                          <a:latin typeface="Cambria Math" panose="02040503050406030204" pitchFamily="18" charset="0"/>
                                        </a:rPr>
                                        <m:t>  </m:t>
                                      </m:r>
                                      <m:r>
                                        <a:rPr lang="en-US" sz="2000" i="1">
                                          <a:solidFill>
                                            <a:srgbClr val="C00000"/>
                                          </a:solidFill>
                                          <a:latin typeface="Cambria Math" charset="0"/>
                                        </a:rPr>
                                        <m:t>𝑥</m:t>
                                      </m:r>
                                    </m:e>
                                    <m:sub>
                                      <m:r>
                                        <a:rPr lang="en-US" sz="2000" b="0" i="1" smtClean="0">
                                          <a:solidFill>
                                            <a:srgbClr val="C00000"/>
                                          </a:solidFill>
                                          <a:latin typeface="Cambria Math" panose="02040503050406030204" pitchFamily="18" charset="0"/>
                                        </a:rPr>
                                        <m:t>𝑞</m:t>
                                      </m:r>
                                    </m:sub>
                                    <m:sup>
                                      <m:sSup>
                                        <m:sSupPr>
                                          <m:ctrlPr>
                                            <a:rPr lang="en-US" sz="2000" b="0" i="1" baseline="30000" smtClean="0">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rPr>
                                            <m:t>𝑚</m:t>
                                          </m:r>
                                          <m:r>
                                            <a:rPr lang="en-US" sz="2000" b="0" i="1" baseline="30000" smtClean="0">
                                              <a:solidFill>
                                                <a:srgbClr val="C00000"/>
                                              </a:solidFill>
                                              <a:latin typeface="Cambria Math" panose="02040503050406030204" pitchFamily="18" charset="0"/>
                                            </a:rPr>
                                            <m:t>′</m:t>
                                          </m:r>
                                        </m:e>
                                        <m:sup/>
                                      </m:sSup>
                                    </m:sup>
                                  </m:sSubSup>
                                  <m:r>
                                    <a:rPr lang="en-US" sz="2000" i="1">
                                      <a:latin typeface="Cambria Math" charset="0"/>
                                    </a:rPr>
                                    <m:t>≤</m:t>
                                  </m:r>
                                  <m:sSubSup>
                                    <m:sSubSupPr>
                                      <m:ctrlPr>
                                        <a:rPr lang="en-US" sz="2000" b="1" i="1">
                                          <a:solidFill>
                                            <a:srgbClr val="C00000"/>
                                          </a:solidFill>
                                          <a:latin typeface="Cambria Math" panose="02040503050406030204" pitchFamily="18" charset="0"/>
                                        </a:rPr>
                                      </m:ctrlPr>
                                    </m:sSubSupPr>
                                    <m:e>
                                      <m:r>
                                        <a:rPr lang="en-US" sz="2000" i="1">
                                          <a:solidFill>
                                            <a:srgbClr val="C00000"/>
                                          </a:solidFill>
                                          <a:latin typeface="Cambria Math" charset="0"/>
                                        </a:rPr>
                                        <m:t>𝑥</m:t>
                                      </m:r>
                                    </m:e>
                                    <m:sub>
                                      <m:r>
                                        <a:rPr lang="en-US" sz="2000" i="1">
                                          <a:solidFill>
                                            <a:srgbClr val="C00000"/>
                                          </a:solidFill>
                                          <a:latin typeface="Cambria Math" panose="02040503050406030204" pitchFamily="18" charset="0"/>
                                        </a:rPr>
                                        <m:t>𝑝</m:t>
                                      </m:r>
                                    </m:sub>
                                    <m:sup>
                                      <m:r>
                                        <a:rPr lang="en-US" sz="2000" i="1">
                                          <a:solidFill>
                                            <a:srgbClr val="C00000"/>
                                          </a:solidFill>
                                          <a:latin typeface="Cambria Math" panose="02040503050406030204" pitchFamily="18" charset="0"/>
                                        </a:rPr>
                                        <m:t>𝑚</m:t>
                                      </m:r>
                                    </m:sup>
                                  </m:sSub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𝑢</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𝑝</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𝑞</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𝑝</m:t>
                                          </m:r>
                                        </m:sub>
                                      </m:sSub>
                                    </m:e>
                                  </m:d>
                                  <m:r>
                                    <a:rPr lang="en-US" sz="2000" i="1">
                                      <a:latin typeface="Cambria Math" charset="0"/>
                                    </a:rPr>
                                    <m:t>,</m:t>
                                  </m:r>
                                </m:e>
                                <m:e>
                                  <m:r>
                                    <m:rPr>
                                      <m:nor/>
                                    </m:rPr>
                                    <a:rPr lang="en-US" sz="2000" dirty="0"/>
                                    <m:t> </m:t>
                                  </m:r>
                                </m:e>
                              </m:eqArr>
                            </m:e>
                            <m:e>
                              <m:r>
                                <a:rPr lang="en-US" sz="2000" i="1" dirty="0">
                                  <a:latin typeface="Cambria Math" charset="0"/>
                                </a:rPr>
                                <m:t>∀</m:t>
                              </m:r>
                              <m:r>
                                <a:rPr lang="en-US" sz="2000" i="1" dirty="0">
                                  <a:latin typeface="Cambria Math" panose="02040503050406030204" pitchFamily="18" charset="0"/>
                                </a:rPr>
                                <m:t> </m:t>
                              </m:r>
                              <m:r>
                                <a:rPr lang="en-US" sz="2000" b="0" i="1" dirty="0" smtClean="0">
                                  <a:latin typeface="Cambria Math" panose="02040503050406030204" pitchFamily="18" charset="0"/>
                                </a:rPr>
                                <m:t>𝑚</m:t>
                              </m:r>
                              <m:r>
                                <a:rPr lang="en-US" sz="2000" i="1" dirty="0">
                                  <a:latin typeface="Cambria Math"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𝑚</m:t>
                                  </m:r>
                                </m:e>
                                <m:sup>
                                  <m:r>
                                    <a:rPr lang="en-US" sz="2000" b="0" i="1" dirty="0" smtClean="0">
                                      <a:latin typeface="Cambria Math" panose="02040503050406030204" pitchFamily="18" charset="0"/>
                                    </a:rPr>
                                    <m:t>′</m:t>
                                  </m:r>
                                </m:sup>
                              </m:sSup>
                              <m:r>
                                <a:rPr lang="en-US" sz="2000" i="1" dirty="0">
                                  <a:latin typeface="Cambria Math" charset="0"/>
                                </a:rPr>
                                <m:t>∈</m:t>
                              </m:r>
                              <m:r>
                                <a:rPr lang="en-US" sz="2000" b="0" i="1" dirty="0" smtClean="0">
                                  <a:latin typeface="Cambria Math" panose="02040503050406030204" pitchFamily="18" charset="0"/>
                                </a:rPr>
                                <m:t>𝑀</m:t>
                              </m:r>
                              <m:r>
                                <a:rPr lang="en-US" sz="2000" b="0" i="1" dirty="0" smtClean="0">
                                  <a:latin typeface="Cambria Math" panose="02040503050406030204" pitchFamily="18" charset="0"/>
                                </a:rPr>
                                <m:t>,  ∀ </m:t>
                              </m:r>
                              <m:r>
                                <a:rPr lang="en-US" sz="2000" i="1" dirty="0">
                                  <a:latin typeface="Cambria Math" charset="0"/>
                                </a:rPr>
                                <m:t>𝑝</m:t>
                              </m:r>
                              <m:r>
                                <a:rPr lang="en-US" sz="2000" i="1" dirty="0">
                                  <a:latin typeface="Cambria Math" charset="0"/>
                                </a:rPr>
                                <m:t>,</m:t>
                              </m:r>
                              <m:r>
                                <a:rPr lang="en-US" sz="2000" i="1" dirty="0">
                                  <a:latin typeface="Cambria Math" charset="0"/>
                                </a:rPr>
                                <m:t>𝑞</m:t>
                              </m:r>
                              <m:r>
                                <a:rPr lang="en-US" sz="2000" i="1" dirty="0">
                                  <a:latin typeface="Cambria Math" charset="0"/>
                                </a:rPr>
                                <m:t>∈</m:t>
                              </m:r>
                              <m:d>
                                <m:dPr>
                                  <m:begChr m:val="{"/>
                                  <m:endChr m:val="}"/>
                                  <m:ctrlPr>
                                    <a:rPr lang="en-US" sz="2000" i="1" dirty="0">
                                      <a:latin typeface="Cambria Math" panose="02040503050406030204" pitchFamily="18" charset="0"/>
                                    </a:rPr>
                                  </m:ctrlPr>
                                </m:dPr>
                                <m:e>
                                  <m:r>
                                    <a:rPr lang="en-US" sz="2000" i="1" dirty="0">
                                      <a:latin typeface="Cambria Math" charset="0"/>
                                    </a:rPr>
                                    <m:t>0,1,…,</m:t>
                                  </m:r>
                                  <m:r>
                                    <a:rPr lang="en-US" sz="2000" i="1" dirty="0">
                                      <a:latin typeface="Cambria Math" charset="0"/>
                                    </a:rPr>
                                    <m:t>𝑟</m:t>
                                  </m:r>
                                  <m:r>
                                    <a:rPr lang="en-US" sz="2000" i="1" dirty="0">
                                      <a:latin typeface="Cambria Math" charset="0"/>
                                    </a:rPr>
                                    <m:t>,</m:t>
                                  </m:r>
                                  <m:r>
                                    <a:rPr lang="en-US" sz="2000" i="1" dirty="0">
                                      <a:latin typeface="Cambria Math" panose="02040503050406030204" pitchFamily="18" charset="0"/>
                                    </a:rPr>
                                    <m:t>𝑛</m:t>
                                  </m:r>
                                  <m:r>
                                    <a:rPr lang="en-US" sz="2000" i="1" dirty="0">
                                      <a:latin typeface="Cambria Math" panose="02040503050406030204" pitchFamily="18" charset="0"/>
                                    </a:rPr>
                                    <m:t>+1</m:t>
                                  </m:r>
                                </m:e>
                              </m:d>
                              <m:r>
                                <a:rPr lang="en-US" sz="2000" i="1" dirty="0">
                                  <a:latin typeface="Cambria Math" panose="02040503050406030204" pitchFamily="18" charset="0"/>
                                </a:rPr>
                                <m:t>,</m:t>
                              </m:r>
                              <m:r>
                                <a:rPr lang="en-US" sz="2000" i="1" dirty="0">
                                  <a:latin typeface="Cambria Math" charset="0"/>
                                </a:rPr>
                                <m:t>𝑝</m:t>
                              </m:r>
                              <m:r>
                                <a:rPr lang="en-US" sz="2000" i="1" dirty="0">
                                  <a:latin typeface="Cambria Math" charset="0"/>
                                </a:rPr>
                                <m:t>&lt;</m:t>
                              </m:r>
                              <m:r>
                                <a:rPr lang="en-US" sz="2000" i="1" dirty="0">
                                  <a:latin typeface="Cambria Math" charset="0"/>
                                </a:rPr>
                                <m:t>𝑞</m:t>
                              </m:r>
                            </m:e>
                          </m:eqArr>
                        </m:e>
                      </m:d>
                    </m:oMath>
                  </m:oMathPara>
                </a14:m>
                <a:endParaRPr lang="en-US" sz="2000" dirty="0"/>
              </a:p>
            </p:txBody>
          </p:sp>
        </mc:Choice>
        <mc:Fallback xmlns="">
          <p:sp>
            <p:nvSpPr>
              <p:cNvPr id="6" name="Rectangle 5">
                <a:extLst>
                  <a:ext uri="{FF2B5EF4-FFF2-40B4-BE49-F238E27FC236}">
                    <a16:creationId xmlns:a16="http://schemas.microsoft.com/office/drawing/2014/main" id="{572D3B6F-9493-4440-838B-49877EFF8843}"/>
                  </a:ext>
                </a:extLst>
              </p:cNvPr>
              <p:cNvSpPr>
                <a:spLocks noRot="1" noChangeAspect="1" noMove="1" noResize="1" noEditPoints="1" noAdjustHandles="1" noChangeArrowheads="1" noChangeShapeType="1" noTextEdit="1"/>
              </p:cNvSpPr>
              <p:nvPr/>
            </p:nvSpPr>
            <p:spPr>
              <a:xfrm>
                <a:off x="822960" y="3280049"/>
                <a:ext cx="7543800" cy="1369477"/>
              </a:xfrm>
              <a:prstGeom prst="rect">
                <a:avLst/>
              </a:prstGeom>
              <a:blipFill>
                <a:blip r:embed="rId3"/>
                <a:stretch>
                  <a:fillRect b="-5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63C677C-628F-0148-8865-07B49D1D5007}"/>
                  </a:ext>
                </a:extLst>
              </p:cNvPr>
              <p:cNvSpPr/>
              <p:nvPr/>
            </p:nvSpPr>
            <p:spPr>
              <a:xfrm>
                <a:off x="2188028" y="5329380"/>
                <a:ext cx="7543800" cy="128426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charset="0"/>
                        </a:rPr>
                        <m:t>𝑈</m:t>
                      </m:r>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charset="0"/>
                                </a:rPr>
                                <m:t>𝒕</m:t>
                              </m:r>
                            </m:e>
                            <m:sup>
                              <m:d>
                                <m:dPr>
                                  <m:begChr m:val="{"/>
                                  <m:endChr m:val="}"/>
                                  <m:ctrlPr>
                                    <a:rPr lang="en-US" sz="2000" b="1" i="1">
                                      <a:latin typeface="Cambria Math" panose="02040503050406030204" pitchFamily="18" charset="0"/>
                                    </a:rPr>
                                  </m:ctrlPr>
                                </m:dPr>
                                <m:e>
                                  <m:r>
                                    <a:rPr lang="en-US" sz="2000" b="1" i="1">
                                      <a:latin typeface="Cambria Math" charset="0"/>
                                    </a:rPr>
                                    <m:t>𝒓</m:t>
                                  </m:r>
                                </m:e>
                              </m:d>
                            </m:sup>
                          </m:sSup>
                          <m:r>
                            <a:rPr lang="en-US" sz="2000" b="1" i="1">
                              <a:latin typeface="Cambria Math" charset="0"/>
                            </a:rPr>
                            <m:t>,</m:t>
                          </m:r>
                          <m:sSup>
                            <m:sSupPr>
                              <m:ctrlPr>
                                <a:rPr lang="en-US" sz="2000" b="1" i="1">
                                  <a:solidFill>
                                    <a:srgbClr val="C00000"/>
                                  </a:solidFill>
                                  <a:latin typeface="Cambria Math" panose="02040503050406030204" pitchFamily="18" charset="0"/>
                                </a:rPr>
                              </m:ctrlPr>
                            </m:sSupPr>
                            <m:e>
                              <m:r>
                                <a:rPr lang="en-US" sz="2000" b="1" i="1">
                                  <a:solidFill>
                                    <a:srgbClr val="C00000"/>
                                  </a:solidFill>
                                  <a:latin typeface="Cambria Math" panose="02040503050406030204" pitchFamily="18" charset="0"/>
                                </a:rPr>
                                <m:t>𝒙</m:t>
                              </m:r>
                            </m:e>
                            <m:sup>
                              <m:d>
                                <m:dPr>
                                  <m:begChr m:val="{"/>
                                  <m:endChr m:val="}"/>
                                  <m:ctrlPr>
                                    <a:rPr lang="en-US" sz="2000" b="1" i="1">
                                      <a:solidFill>
                                        <a:srgbClr val="C00000"/>
                                      </a:solidFill>
                                      <a:latin typeface="Cambria Math" panose="02040503050406030204" pitchFamily="18" charset="0"/>
                                    </a:rPr>
                                  </m:ctrlPr>
                                </m:dPr>
                                <m:e>
                                  <m:r>
                                    <a:rPr lang="en-US" sz="2000" b="1" i="1">
                                      <a:solidFill>
                                        <a:srgbClr val="C00000"/>
                                      </a:solidFill>
                                      <a:latin typeface="Cambria Math" charset="0"/>
                                    </a:rPr>
                                    <m:t>𝒌</m:t>
                                  </m:r>
                                </m:e>
                              </m:d>
                            </m:sup>
                          </m:sSup>
                        </m:e>
                      </m:d>
                      <m:r>
                        <a:rPr lang="en-US" sz="2000">
                          <a:latin typeface="Cambria Math"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d>
                                <m:dPr>
                                  <m:begChr m:val="["/>
                                  <m:endChr m:val="]"/>
                                  <m:ctrlPr>
                                    <a:rPr lang="en-US" sz="2000" i="1">
                                      <a:latin typeface="Cambria Math" panose="02040503050406030204" pitchFamily="18" charset="0"/>
                                    </a:rPr>
                                  </m:ctrlPr>
                                </m:dPr>
                                <m:e>
                                  <m:sSub>
                                    <m:sSubPr>
                                      <m:ctrlPr>
                                        <a:rPr lang="en-US" sz="2000" b="1" i="1">
                                          <a:solidFill>
                                            <a:srgbClr val="C00000"/>
                                          </a:solidFill>
                                          <a:latin typeface="Cambria Math" panose="02040503050406030204" pitchFamily="18" charset="0"/>
                                        </a:rPr>
                                      </m:ctrlPr>
                                    </m:sSubPr>
                                    <m:e>
                                      <m:r>
                                        <a:rPr lang="en-US" sz="2000" b="0" i="1">
                                          <a:solidFill>
                                            <a:srgbClr val="C00000"/>
                                          </a:solidFill>
                                          <a:latin typeface="Cambria Math" charset="0"/>
                                        </a:rPr>
                                        <m:t>𝑥</m:t>
                                      </m:r>
                                    </m:e>
                                    <m:sub>
                                      <m:r>
                                        <a:rPr lang="en-US" sz="2000" b="0" i="1">
                                          <a:solidFill>
                                            <a:srgbClr val="C00000"/>
                                          </a:solidFill>
                                          <a:latin typeface="Cambria Math" charset="0"/>
                                        </a:rPr>
                                        <m:t>𝑘</m:t>
                                      </m:r>
                                      <m:r>
                                        <a:rPr lang="en-US" sz="2000" b="0" i="1">
                                          <a:solidFill>
                                            <a:srgbClr val="C00000"/>
                                          </a:solidFill>
                                          <a:latin typeface="Cambria Math" charset="0"/>
                                        </a:rPr>
                                        <m:t>+1</m:t>
                                      </m:r>
                                    </m:sub>
                                  </m:sSub>
                                  <m:r>
                                    <a:rPr lang="en-US" sz="2000" b="1" i="1">
                                      <a:latin typeface="Cambria Math" charset="0"/>
                                    </a:rPr>
                                    <m:t>,…,</m:t>
                                  </m:r>
                                  <m:sSub>
                                    <m:sSubPr>
                                      <m:ctrlPr>
                                        <a:rPr lang="en-US" sz="2000" b="1" i="1">
                                          <a:solidFill>
                                            <a:srgbClr val="C00000"/>
                                          </a:solidFill>
                                          <a:latin typeface="Cambria Math" panose="02040503050406030204" pitchFamily="18" charset="0"/>
                                        </a:rPr>
                                      </m:ctrlPr>
                                    </m:sSubPr>
                                    <m:e>
                                      <m:r>
                                        <a:rPr lang="en-US" sz="2000" b="0" i="1">
                                          <a:solidFill>
                                            <a:srgbClr val="C00000"/>
                                          </a:solidFill>
                                          <a:latin typeface="Cambria Math" charset="0"/>
                                        </a:rPr>
                                        <m:t>𝑥</m:t>
                                      </m:r>
                                    </m:e>
                                    <m:sub>
                                      <m:r>
                                        <a:rPr lang="en-US" sz="2000" b="0" i="1">
                                          <a:solidFill>
                                            <a:srgbClr val="C00000"/>
                                          </a:solidFill>
                                          <a:latin typeface="Cambria Math" charset="0"/>
                                        </a:rPr>
                                        <m:t>𝑟</m:t>
                                      </m:r>
                                    </m:sub>
                                  </m:sSub>
                                  <m:r>
                                    <a:rPr lang="en-US" sz="2000" b="1" i="1">
                                      <a:latin typeface="Cambria Math" charset="0"/>
                                    </a:rPr>
                                    <m:t>,</m:t>
                                  </m:r>
                                  <m:sSub>
                                    <m:sSubPr>
                                      <m:ctrlPr>
                                        <a:rPr lang="en-US" sz="2000" i="1">
                                          <a:solidFill>
                                            <a:srgbClr val="C00000"/>
                                          </a:solidFill>
                                          <a:latin typeface="Cambria Math" panose="02040503050406030204" pitchFamily="18" charset="0"/>
                                        </a:rPr>
                                      </m:ctrlPr>
                                    </m:sSubPr>
                                    <m:e>
                                      <m:r>
                                        <a:rPr lang="en-US" sz="2000" b="0" i="1">
                                          <a:solidFill>
                                            <a:srgbClr val="C00000"/>
                                          </a:solidFill>
                                          <a:latin typeface="Cambria Math" charset="0"/>
                                        </a:rPr>
                                        <m:t>𝑥</m:t>
                                      </m:r>
                                    </m:e>
                                    <m:sub>
                                      <m:r>
                                        <a:rPr lang="en-US" sz="2000" b="0" i="1">
                                          <a:solidFill>
                                            <a:srgbClr val="C00000"/>
                                          </a:solidFill>
                                          <a:latin typeface="Cambria Math" panose="02040503050406030204" pitchFamily="18" charset="0"/>
                                        </a:rPr>
                                        <m:t>𝑛</m:t>
                                      </m:r>
                                      <m:r>
                                        <a:rPr lang="en-US" sz="2000" b="0" i="1">
                                          <a:solidFill>
                                            <a:srgbClr val="C00000"/>
                                          </a:solidFill>
                                          <a:latin typeface="Cambria Math" panose="02040503050406030204" pitchFamily="18" charset="0"/>
                                        </a:rPr>
                                        <m:t>+1</m:t>
                                      </m:r>
                                    </m:sub>
                                  </m:sSub>
                                </m:e>
                              </m:d>
                              <m:r>
                                <a:rPr lang="en-US" sz="2000" b="1" i="1">
                                  <a:latin typeface="Cambria Math" panose="02040503050406030204" pitchFamily="18" charset="0"/>
                                </a:rPr>
                                <m:t> </m:t>
                              </m:r>
                              <m:r>
                                <a:rPr lang="en-US" sz="2000" i="1">
                                  <a:latin typeface="Cambria Math" charset="0"/>
                                </a:rPr>
                                <m:t>:</m:t>
                              </m:r>
                            </m:e>
                            <m:e>
                              <m:r>
                                <a:rPr lang="en-US" sz="2000" b="1" i="1">
                                  <a:latin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Γ</m:t>
                              </m:r>
                              <m:r>
                                <a:rPr lang="en-US" sz="2000" i="1">
                                  <a:latin typeface="Cambria Math" charset="0"/>
                                </a:rPr>
                                <m:t>≤</m:t>
                              </m:r>
                              <m:f>
                                <m:fPr>
                                  <m:ctrlPr>
                                    <a:rPr lang="en-US" sz="2000" i="1">
                                      <a:latin typeface="Cambria Math" panose="02040503050406030204" pitchFamily="18" charset="0"/>
                                    </a:rPr>
                                  </m:ctrlPr>
                                </m:fPr>
                                <m:num>
                                  <m:sSubSup>
                                    <m:sSubSupPr>
                                      <m:ctrlPr>
                                        <a:rPr lang="en-US" sz="2000" b="1" i="1">
                                          <a:solidFill>
                                            <a:srgbClr val="C00000"/>
                                          </a:solidFill>
                                          <a:latin typeface="Cambria Math" panose="02040503050406030204" pitchFamily="18" charset="0"/>
                                        </a:rPr>
                                      </m:ctrlPr>
                                    </m:sSubSupPr>
                                    <m:e>
                                      <m:r>
                                        <a:rPr lang="en-US" sz="2000" i="1">
                                          <a:solidFill>
                                            <a:srgbClr val="C00000"/>
                                          </a:solidFill>
                                          <a:latin typeface="Cambria Math" charset="0"/>
                                        </a:rPr>
                                        <m:t>𝑥</m:t>
                                      </m:r>
                                    </m:e>
                                    <m:sub>
                                      <m:r>
                                        <a:rPr lang="en-US" sz="2000" b="0" i="1" smtClean="0">
                                          <a:solidFill>
                                            <a:srgbClr val="C00000"/>
                                          </a:solidFill>
                                          <a:latin typeface="Cambria Math" panose="02040503050406030204" pitchFamily="18" charset="0"/>
                                        </a:rPr>
                                        <m:t>𝑞</m:t>
                                      </m:r>
                                    </m:sub>
                                    <m:sup/>
                                  </m:sSubSup>
                                  <m:r>
                                    <a:rPr lang="en-US" sz="2000" b="1" i="1" smtClean="0">
                                      <a:solidFill>
                                        <a:schemeClr val="tx1"/>
                                      </a:solidFill>
                                      <a:latin typeface="Cambria Math" panose="02040503050406030204" pitchFamily="18" charset="0"/>
                                    </a:rPr>
                                    <m:t>−</m:t>
                                  </m:r>
                                  <m:sSubSup>
                                    <m:sSubSupPr>
                                      <m:ctrlPr>
                                        <a:rPr lang="en-US" sz="2000" b="1" i="1">
                                          <a:solidFill>
                                            <a:srgbClr val="C00000"/>
                                          </a:solidFill>
                                          <a:latin typeface="Cambria Math" panose="02040503050406030204" pitchFamily="18" charset="0"/>
                                        </a:rPr>
                                      </m:ctrlPr>
                                    </m:sSubSupPr>
                                    <m:e>
                                      <m:r>
                                        <a:rPr lang="en-US" sz="2000" i="1">
                                          <a:solidFill>
                                            <a:srgbClr val="C00000"/>
                                          </a:solidFill>
                                          <a:latin typeface="Cambria Math" charset="0"/>
                                        </a:rPr>
                                        <m:t>𝑥</m:t>
                                      </m:r>
                                    </m:e>
                                    <m:sub>
                                      <m:r>
                                        <a:rPr lang="en-US" sz="2000" i="1">
                                          <a:solidFill>
                                            <a:srgbClr val="C00000"/>
                                          </a:solidFill>
                                          <a:latin typeface="Cambria Math" panose="02040503050406030204" pitchFamily="18" charset="0"/>
                                        </a:rPr>
                                        <m:t>𝑝</m:t>
                                      </m:r>
                                    </m:sub>
                                    <m:sup/>
                                  </m:sSubSup>
                                  <m:r>
                                    <a:rPr lang="en-US" sz="2000" i="1" smtClean="0">
                                      <a:solidFill>
                                        <a:schemeClr val="tx1"/>
                                      </a:solidFill>
                                      <a:latin typeface="Cambria Math" panose="02040503050406030204" pitchFamily="18" charset="0"/>
                                    </a:rPr>
                                    <m:t>−</m:t>
                                  </m:r>
                                  <m:d>
                                    <m:dPr>
                                      <m:ctrlPr>
                                        <a:rPr lang="en-US" sz="2000" i="1">
                                          <a:latin typeface="Cambria Math" panose="02040503050406030204" pitchFamily="18" charset="0"/>
                                          <a:ea typeface="Cambria Math" panose="02040503050406030204" pitchFamily="18" charset="0"/>
                                        </a:rPr>
                                      </m:ctrlPr>
                                    </m:dPr>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𝑞</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𝑝</m:t>
                                          </m:r>
                                        </m:sub>
                                      </m:sSub>
                                    </m:e>
                                  </m:d>
                                  <m:r>
                                    <a:rPr lang="en-US" sz="2000" i="1">
                                      <a:latin typeface="Cambria Math" panose="02040503050406030204" pitchFamily="18" charset="0"/>
                                      <a:ea typeface="Cambria Math" panose="02040503050406030204" pitchFamily="18" charset="0"/>
                                    </a:rPr>
                                    <m:t>𝜇</m:t>
                                  </m:r>
                                </m:num>
                                <m:den>
                                  <m:rad>
                                    <m:radPr>
                                      <m:degHide m:val="on"/>
                                      <m:ctrlPr>
                                        <a:rPr lang="en-US" sz="2000" i="1">
                                          <a:latin typeface="Cambria Math" panose="02040503050406030204" pitchFamily="18" charset="0"/>
                                        </a:rPr>
                                      </m:ctrlPr>
                                    </m:radPr>
                                    <m:deg/>
                                    <m:e>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𝑞</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𝑡</m:t>
                                          </m:r>
                                        </m:e>
                                        <m:sub>
                                          <m:r>
                                            <a:rPr lang="en-US" sz="2000" i="1">
                                              <a:latin typeface="Cambria Math" panose="02040503050406030204" pitchFamily="18" charset="0"/>
                                              <a:ea typeface="Cambria Math" panose="02040503050406030204" pitchFamily="18" charset="0"/>
                                            </a:rPr>
                                            <m:t>𝑝</m:t>
                                          </m:r>
                                        </m:sub>
                                      </m:sSub>
                                    </m:e>
                                  </m:rad>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𝜎</m:t>
                                  </m:r>
                                </m:den>
                              </m:f>
                              <m:r>
                                <a:rPr lang="en-US" sz="2000" i="1">
                                  <a:latin typeface="Cambria Math" charset="0"/>
                                </a:rPr>
                                <m:t>≤</m:t>
                              </m:r>
                              <m:r>
                                <m:rPr>
                                  <m:sty m:val="p"/>
                                </m:rPr>
                                <a:rPr lang="el-GR" sz="2000" i="1">
                                  <a:latin typeface="Cambria Math" panose="02040503050406030204" pitchFamily="18" charset="0"/>
                                  <a:ea typeface="Cambria Math" panose="02040503050406030204" pitchFamily="18" charset="0"/>
                                </a:rPr>
                                <m:t>Γ</m:t>
                              </m:r>
                            </m:e>
                            <m:e>
                              <m:r>
                                <m:rPr>
                                  <m:nor/>
                                </m:rPr>
                                <a:rPr lang="en-US" sz="2000" dirty="0"/>
                                <m:t> </m:t>
                              </m:r>
                            </m:e>
                          </m:eqArr>
                        </m:e>
                      </m:d>
                    </m:oMath>
                  </m:oMathPara>
                </a14:m>
                <a:endParaRPr lang="en-US" sz="2000" dirty="0"/>
              </a:p>
            </p:txBody>
          </p:sp>
        </mc:Choice>
        <mc:Fallback xmlns="">
          <p:sp>
            <p:nvSpPr>
              <p:cNvPr id="7" name="Rectangle 6">
                <a:extLst>
                  <a:ext uri="{FF2B5EF4-FFF2-40B4-BE49-F238E27FC236}">
                    <a16:creationId xmlns:a16="http://schemas.microsoft.com/office/drawing/2014/main" id="{463C677C-628F-0148-8865-07B49D1D5007}"/>
                  </a:ext>
                </a:extLst>
              </p:cNvPr>
              <p:cNvSpPr>
                <a:spLocks noRot="1" noChangeAspect="1" noMove="1" noResize="1" noEditPoints="1" noAdjustHandles="1" noChangeArrowheads="1" noChangeShapeType="1" noTextEdit="1"/>
              </p:cNvSpPr>
              <p:nvPr/>
            </p:nvSpPr>
            <p:spPr>
              <a:xfrm>
                <a:off x="2188028" y="5329380"/>
                <a:ext cx="7543800" cy="1284262"/>
              </a:xfrm>
              <a:prstGeom prst="rect">
                <a:avLst/>
              </a:prstGeom>
              <a:blipFill>
                <a:blip r:embed="rId4"/>
                <a:stretch>
                  <a:fillRect b="-10891"/>
                </a:stretch>
              </a:blipFill>
            </p:spPr>
            <p:txBody>
              <a:bodyPr/>
              <a:lstStyle/>
              <a:p>
                <a:r>
                  <a:rPr lang="en-US">
                    <a:noFill/>
                  </a:rPr>
                  <a:t> </a:t>
                </a:r>
              </a:p>
            </p:txBody>
          </p:sp>
        </mc:Fallback>
      </mc:AlternateContent>
    </p:spTree>
    <p:extLst>
      <p:ext uri="{BB962C8B-B14F-4D97-AF65-F5344CB8AC3E}">
        <p14:creationId xmlns:p14="http://schemas.microsoft.com/office/powerpoint/2010/main" val="14392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Optimal Policy </a:t>
            </a:r>
            <a:r>
              <a:rPr lang="en-US" sz="3200" dirty="0"/>
              <a:t>(Dynamic Monitoring)</a:t>
            </a:r>
          </a:p>
        </p:txBody>
      </p:sp>
      <mc:AlternateContent xmlns:mc="http://schemas.openxmlformats.org/markup-compatibility/2006" xmlns:a14="http://schemas.microsoft.com/office/drawing/2010/main">
        <mc:Choice Requires="a14">
          <p:sp>
            <p:nvSpPr>
              <p:cNvPr id="4" name="Rectangle 3"/>
              <p:cNvSpPr/>
              <p:nvPr/>
            </p:nvSpPr>
            <p:spPr>
              <a:xfrm>
                <a:off x="922392" y="2406959"/>
                <a:ext cx="7324769" cy="11279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1800" dirty="0">
                  <a:solidFill>
                    <a:schemeClr val="tx1">
                      <a:lumMod val="75000"/>
                      <a:lumOff val="25000"/>
                    </a:schemeClr>
                  </a:solidFill>
                </a:endParaRPr>
              </a:p>
              <a:p>
                <a:r>
                  <a:rPr lang="en-US" sz="2000" dirty="0">
                    <a:solidFill>
                      <a:schemeClr val="tx1">
                        <a:lumMod val="75000"/>
                        <a:lumOff val="25000"/>
                      </a:schemeClr>
                    </a:solidFill>
                  </a:rPr>
                  <a:t> Under Assumption 1 and Assumption 2,</a:t>
                </a:r>
              </a:p>
              <a:p>
                <a:endParaRPr lang="en-US" sz="500" b="0" i="1" dirty="0">
                  <a:solidFill>
                    <a:schemeClr val="tx1">
                      <a:lumMod val="75000"/>
                      <a:lumOff val="25000"/>
                    </a:schemeClr>
                  </a:solidFill>
                  <a:latin typeface="Cambria Math" charset="0"/>
                </a:endParaRPr>
              </a:p>
              <a:p>
                <a:pPr/>
                <a14:m>
                  <m:oMathPara xmlns:m="http://schemas.openxmlformats.org/officeDocument/2006/math">
                    <m:oMathParaPr>
                      <m:jc m:val="centerGroup"/>
                    </m:oMathParaPr>
                    <m:oMath xmlns:m="http://schemas.openxmlformats.org/officeDocument/2006/math">
                      <m:r>
                        <a:rPr lang="en-US" sz="2000" b="0" i="1" smtClean="0">
                          <a:solidFill>
                            <a:schemeClr val="tx1">
                              <a:lumMod val="75000"/>
                              <a:lumOff val="25000"/>
                            </a:schemeClr>
                          </a:solidFill>
                          <a:latin typeface="Cambria Math" charset="0"/>
                        </a:rPr>
                        <m:t>𝐽</m:t>
                      </m:r>
                      <m:r>
                        <a:rPr lang="en-US" sz="2000" b="0" i="1" smtClean="0">
                          <a:solidFill>
                            <a:schemeClr val="tx1">
                              <a:lumMod val="75000"/>
                              <a:lumOff val="25000"/>
                            </a:schemeClr>
                          </a:solidFill>
                          <a:latin typeface="Cambria Math" charset="0"/>
                        </a:rPr>
                        <m:t>=</m:t>
                      </m:r>
                      <m:r>
                        <a:rPr lang="en-US" sz="2000" b="0" i="1" smtClean="0">
                          <a:solidFill>
                            <a:schemeClr val="tx1">
                              <a:lumMod val="75000"/>
                              <a:lumOff val="25000"/>
                            </a:schemeClr>
                          </a:solidFill>
                          <a:latin typeface="Cambria Math" charset="0"/>
                        </a:rPr>
                        <m:t>𝑉</m:t>
                      </m:r>
                    </m:oMath>
                  </m:oMathPara>
                </a14:m>
                <a:endParaRPr lang="en-US" sz="2000" dirty="0"/>
              </a:p>
              <a:p>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922392" y="2406959"/>
                <a:ext cx="7324769" cy="1127978"/>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a:xfrm>
            <a:off x="922391" y="1939127"/>
            <a:ext cx="7324769" cy="46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Theorem 1 (Dynamic Equals Static in Worst-Case)</a:t>
            </a:r>
          </a:p>
        </p:txBody>
      </p:sp>
      <p:sp>
        <p:nvSpPr>
          <p:cNvPr id="8" name="Content Placeholder 2"/>
          <p:cNvSpPr>
            <a:spLocks noGrp="1"/>
          </p:cNvSpPr>
          <p:nvPr>
            <p:ph idx="1"/>
          </p:nvPr>
        </p:nvSpPr>
        <p:spPr>
          <a:xfrm>
            <a:off x="922391" y="3934371"/>
            <a:ext cx="7789123" cy="2558504"/>
          </a:xfrm>
        </p:spPr>
        <p:txBody>
          <a:bodyPr>
            <a:normAutofit/>
          </a:bodyPr>
          <a:lstStyle/>
          <a:p>
            <a:pPr>
              <a:lnSpc>
                <a:spcPts val="2200"/>
              </a:lnSpc>
              <a:buFont typeface="Arial" panose="020B0604020202020204" pitchFamily="34" charset="0"/>
              <a:buChar char="•"/>
            </a:pPr>
            <a:r>
              <a:rPr lang="en-US" sz="2400" dirty="0"/>
              <a:t>  Optimal (worst-case) reward with </a:t>
            </a:r>
            <a:r>
              <a:rPr lang="en-US" sz="2400" i="1" dirty="0"/>
              <a:t>dynamic </a:t>
            </a:r>
            <a:r>
              <a:rPr lang="en-US" sz="2400" dirty="0"/>
              <a:t>monitoring </a:t>
            </a:r>
          </a:p>
          <a:p>
            <a:pPr marL="0" indent="0">
              <a:lnSpc>
                <a:spcPts val="2200"/>
              </a:lnSpc>
              <a:buNone/>
            </a:pPr>
            <a:r>
              <a:rPr lang="en-US" sz="2400" dirty="0"/>
              <a:t>    = Optimal (worst-case) reward with </a:t>
            </a:r>
            <a:r>
              <a:rPr lang="en-US" sz="2400" i="1" dirty="0"/>
              <a:t>static</a:t>
            </a:r>
            <a:r>
              <a:rPr lang="en-US" sz="2400" dirty="0"/>
              <a:t> monitoring</a:t>
            </a:r>
            <a:endParaRPr lang="en-US" sz="2200" dirty="0"/>
          </a:p>
          <a:p>
            <a:pPr marL="201168" lvl="1" indent="0">
              <a:lnSpc>
                <a:spcPts val="2200"/>
              </a:lnSpc>
              <a:buNone/>
            </a:pPr>
            <a:endParaRPr lang="en-US" sz="2200" dirty="0"/>
          </a:p>
          <a:p>
            <a:pPr marL="201168" lvl="1" indent="0">
              <a:lnSpc>
                <a:spcPts val="2200"/>
              </a:lnSpc>
              <a:buNone/>
            </a:pPr>
            <a:endParaRPr lang="en-US" sz="2200" dirty="0"/>
          </a:p>
          <a:p>
            <a:pPr>
              <a:lnSpc>
                <a:spcPts val="2200"/>
              </a:lnSpc>
              <a:buFont typeface="Arial" panose="020B0604020202020204" pitchFamily="34" charset="0"/>
              <a:buChar char="•"/>
            </a:pPr>
            <a:r>
              <a:rPr lang="en-US" sz="2400" dirty="0"/>
              <a:t> Result holds more generally</a:t>
            </a:r>
          </a:p>
          <a:p>
            <a:pPr lvl="1">
              <a:lnSpc>
                <a:spcPts val="2200"/>
              </a:lnSpc>
              <a:buFont typeface="Arial" panose="020B0604020202020204" pitchFamily="34" charset="0"/>
              <a:buChar char="•"/>
            </a:pPr>
            <a:r>
              <a:rPr lang="en-US" sz="2000" dirty="0"/>
              <a:t>When monitoring allows DM to extract reward or (costly) inject values</a:t>
            </a:r>
            <a:endParaRPr lang="en-US" sz="2200" dirty="0"/>
          </a:p>
          <a:p>
            <a:pPr>
              <a:buFont typeface="Arial" charset="0"/>
              <a:buChar char="•"/>
            </a:pPr>
            <a:endParaRPr lang="en-US" sz="2200" dirty="0"/>
          </a:p>
          <a:p>
            <a:pPr>
              <a:buFont typeface="Arial" charset="0"/>
              <a:buChar char="•"/>
            </a:pPr>
            <a:endParaRPr lang="en-US" sz="2200" dirty="0"/>
          </a:p>
          <a:p>
            <a:pPr>
              <a:buFont typeface="Arial" charset="0"/>
              <a:buChar char="•"/>
            </a:pPr>
            <a:endParaRPr lang="en-US" sz="2200" dirty="0"/>
          </a:p>
          <a:p>
            <a:pPr marL="0" indent="0">
              <a:buNone/>
            </a:pPr>
            <a:endParaRPr lang="en-US" sz="100" dirty="0"/>
          </a:p>
        </p:txBody>
      </p:sp>
      <p:sp>
        <p:nvSpPr>
          <p:cNvPr id="9" name="Slide Number Placeholder 4">
            <a:extLst>
              <a:ext uri="{FF2B5EF4-FFF2-40B4-BE49-F238E27FC236}">
                <a16:creationId xmlns:a16="http://schemas.microsoft.com/office/drawing/2014/main" id="{EDA26B24-1730-244B-8745-3EF8F5436FA7}"/>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145465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822960" y="60288"/>
            <a:ext cx="7543800" cy="1450757"/>
          </a:xfrm>
        </p:spPr>
        <p:txBody>
          <a:bodyPr/>
          <a:lstStyle/>
          <a:p>
            <a:r>
              <a:rPr lang="en-US" dirty="0"/>
              <a:t>Optimal Policy </a:t>
            </a:r>
            <a:r>
              <a:rPr lang="en-US" sz="3200" dirty="0"/>
              <a:t>(Dynamic Monitoring)</a:t>
            </a:r>
            <a:endParaRPr lang="en-US" sz="1800" dirty="0"/>
          </a:p>
        </p:txBody>
      </p:sp>
      <p:sp>
        <p:nvSpPr>
          <p:cNvPr id="25" name="Freeform 24"/>
          <p:cNvSpPr/>
          <p:nvPr/>
        </p:nvSpPr>
        <p:spPr>
          <a:xfrm>
            <a:off x="4411589" y="1863093"/>
            <a:ext cx="3802176" cy="1188977"/>
          </a:xfrm>
          <a:custGeom>
            <a:avLst/>
            <a:gdLst>
              <a:gd name="connsiteX0" fmla="*/ 0 w 2656703"/>
              <a:gd name="connsiteY0" fmla="*/ 481914 h 481914"/>
              <a:gd name="connsiteX1" fmla="*/ 753763 w 2656703"/>
              <a:gd name="connsiteY1" fmla="*/ 259492 h 481914"/>
              <a:gd name="connsiteX2" fmla="*/ 1482811 w 2656703"/>
              <a:gd name="connsiteY2" fmla="*/ 234779 h 481914"/>
              <a:gd name="connsiteX3" fmla="*/ 1927654 w 2656703"/>
              <a:gd name="connsiteY3" fmla="*/ 111211 h 481914"/>
              <a:gd name="connsiteX4" fmla="*/ 2446638 w 2656703"/>
              <a:gd name="connsiteY4" fmla="*/ 61784 h 481914"/>
              <a:gd name="connsiteX5" fmla="*/ 2656703 w 2656703"/>
              <a:gd name="connsiteY5" fmla="*/ 0 h 48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6703" h="481914">
                <a:moveTo>
                  <a:pt x="0" y="481914"/>
                </a:moveTo>
                <a:cubicBezTo>
                  <a:pt x="253314" y="391297"/>
                  <a:pt x="506628" y="300681"/>
                  <a:pt x="753763" y="259492"/>
                </a:cubicBezTo>
                <a:cubicBezTo>
                  <a:pt x="1000898" y="218303"/>
                  <a:pt x="1287163" y="259492"/>
                  <a:pt x="1482811" y="234779"/>
                </a:cubicBezTo>
                <a:cubicBezTo>
                  <a:pt x="1678459" y="210066"/>
                  <a:pt x="1767016" y="140043"/>
                  <a:pt x="1927654" y="111211"/>
                </a:cubicBezTo>
                <a:cubicBezTo>
                  <a:pt x="2088292" y="82379"/>
                  <a:pt x="2325130" y="80319"/>
                  <a:pt x="2446638" y="61784"/>
                </a:cubicBezTo>
                <a:cubicBezTo>
                  <a:pt x="2568146" y="43249"/>
                  <a:pt x="2656703" y="0"/>
                  <a:pt x="2656703"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451152" y="3049797"/>
            <a:ext cx="3818145" cy="1228960"/>
          </a:xfrm>
          <a:custGeom>
            <a:avLst/>
            <a:gdLst>
              <a:gd name="connsiteX0" fmla="*/ 0 w 2656702"/>
              <a:gd name="connsiteY0" fmla="*/ 0 h 716692"/>
              <a:gd name="connsiteX1" fmla="*/ 481913 w 2656702"/>
              <a:gd name="connsiteY1" fmla="*/ 247135 h 716692"/>
              <a:gd name="connsiteX2" fmla="*/ 1050324 w 2656702"/>
              <a:gd name="connsiteY2" fmla="*/ 259492 h 716692"/>
              <a:gd name="connsiteX3" fmla="*/ 1248032 w 2656702"/>
              <a:gd name="connsiteY3" fmla="*/ 370702 h 716692"/>
              <a:gd name="connsiteX4" fmla="*/ 1594021 w 2656702"/>
              <a:gd name="connsiteY4" fmla="*/ 395416 h 716692"/>
              <a:gd name="connsiteX5" fmla="*/ 2187146 w 2656702"/>
              <a:gd name="connsiteY5" fmla="*/ 518984 h 716692"/>
              <a:gd name="connsiteX6" fmla="*/ 2656702 w 2656702"/>
              <a:gd name="connsiteY6" fmla="*/ 716692 h 71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6702" h="716692">
                <a:moveTo>
                  <a:pt x="0" y="0"/>
                </a:moveTo>
                <a:cubicBezTo>
                  <a:pt x="153429" y="101943"/>
                  <a:pt x="306859" y="203886"/>
                  <a:pt x="481913" y="247135"/>
                </a:cubicBezTo>
                <a:cubicBezTo>
                  <a:pt x="656967" y="290384"/>
                  <a:pt x="922638" y="238898"/>
                  <a:pt x="1050324" y="259492"/>
                </a:cubicBezTo>
                <a:cubicBezTo>
                  <a:pt x="1178010" y="280086"/>
                  <a:pt x="1157416" y="348048"/>
                  <a:pt x="1248032" y="370702"/>
                </a:cubicBezTo>
                <a:cubicBezTo>
                  <a:pt x="1338648" y="393356"/>
                  <a:pt x="1437502" y="370702"/>
                  <a:pt x="1594021" y="395416"/>
                </a:cubicBezTo>
                <a:cubicBezTo>
                  <a:pt x="1750540" y="420130"/>
                  <a:pt x="2010033" y="465438"/>
                  <a:pt x="2187146" y="518984"/>
                </a:cubicBezTo>
                <a:cubicBezTo>
                  <a:pt x="2364259" y="572530"/>
                  <a:pt x="2656702" y="716692"/>
                  <a:pt x="2656702" y="716692"/>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273195" y="3593717"/>
            <a:ext cx="6996102" cy="1147719"/>
          </a:xfrm>
          <a:custGeom>
            <a:avLst/>
            <a:gdLst>
              <a:gd name="connsiteX0" fmla="*/ 0 w 3113903"/>
              <a:gd name="connsiteY0" fmla="*/ 0 h 665891"/>
              <a:gd name="connsiteX1" fmla="*/ 852617 w 3113903"/>
              <a:gd name="connsiteY1" fmla="*/ 284205 h 665891"/>
              <a:gd name="connsiteX2" fmla="*/ 1544595 w 3113903"/>
              <a:gd name="connsiteY2" fmla="*/ 321276 h 665891"/>
              <a:gd name="connsiteX3" fmla="*/ 1890584 w 3113903"/>
              <a:gd name="connsiteY3" fmla="*/ 457200 h 665891"/>
              <a:gd name="connsiteX4" fmla="*/ 2360141 w 3113903"/>
              <a:gd name="connsiteY4" fmla="*/ 506627 h 665891"/>
              <a:gd name="connsiteX5" fmla="*/ 2804984 w 3113903"/>
              <a:gd name="connsiteY5" fmla="*/ 654908 h 665891"/>
              <a:gd name="connsiteX6" fmla="*/ 3113903 w 3113903"/>
              <a:gd name="connsiteY6" fmla="*/ 654908 h 66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3903" h="665891">
                <a:moveTo>
                  <a:pt x="0" y="0"/>
                </a:moveTo>
                <a:cubicBezTo>
                  <a:pt x="297592" y="115329"/>
                  <a:pt x="595185" y="230659"/>
                  <a:pt x="852617" y="284205"/>
                </a:cubicBezTo>
                <a:cubicBezTo>
                  <a:pt x="1110049" y="337751"/>
                  <a:pt x="1371601" y="292444"/>
                  <a:pt x="1544595" y="321276"/>
                </a:cubicBezTo>
                <a:cubicBezTo>
                  <a:pt x="1717590" y="350109"/>
                  <a:pt x="1754660" y="426308"/>
                  <a:pt x="1890584" y="457200"/>
                </a:cubicBezTo>
                <a:cubicBezTo>
                  <a:pt x="2026508" y="488092"/>
                  <a:pt x="2207741" y="473676"/>
                  <a:pt x="2360141" y="506627"/>
                </a:cubicBezTo>
                <a:cubicBezTo>
                  <a:pt x="2512541" y="539578"/>
                  <a:pt x="2679357" y="630195"/>
                  <a:pt x="2804984" y="654908"/>
                </a:cubicBezTo>
                <a:cubicBezTo>
                  <a:pt x="2930611" y="679621"/>
                  <a:pt x="3113903" y="654908"/>
                  <a:pt x="3113903" y="654908"/>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248480" y="1892333"/>
            <a:ext cx="6965285" cy="1651958"/>
          </a:xfrm>
          <a:custGeom>
            <a:avLst/>
            <a:gdLst>
              <a:gd name="connsiteX0" fmla="*/ 0 w 2730843"/>
              <a:gd name="connsiteY0" fmla="*/ 1186249 h 1186249"/>
              <a:gd name="connsiteX1" fmla="*/ 271849 w 2730843"/>
              <a:gd name="connsiteY1" fmla="*/ 852616 h 1186249"/>
              <a:gd name="connsiteX2" fmla="*/ 766119 w 2730843"/>
              <a:gd name="connsiteY2" fmla="*/ 642552 h 1186249"/>
              <a:gd name="connsiteX3" fmla="*/ 1124465 w 2730843"/>
              <a:gd name="connsiteY3" fmla="*/ 420130 h 1186249"/>
              <a:gd name="connsiteX4" fmla="*/ 1742303 w 2730843"/>
              <a:gd name="connsiteY4" fmla="*/ 308919 h 1186249"/>
              <a:gd name="connsiteX5" fmla="*/ 2211859 w 2730843"/>
              <a:gd name="connsiteY5" fmla="*/ 86497 h 1186249"/>
              <a:gd name="connsiteX6" fmla="*/ 2730843 w 2730843"/>
              <a:gd name="connsiteY6" fmla="*/ 0 h 118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843" h="1186249">
                <a:moveTo>
                  <a:pt x="0" y="1186249"/>
                </a:moveTo>
                <a:cubicBezTo>
                  <a:pt x="72081" y="1064740"/>
                  <a:pt x="144163" y="943232"/>
                  <a:pt x="271849" y="852616"/>
                </a:cubicBezTo>
                <a:cubicBezTo>
                  <a:pt x="399535" y="762000"/>
                  <a:pt x="624016" y="714633"/>
                  <a:pt x="766119" y="642552"/>
                </a:cubicBezTo>
                <a:cubicBezTo>
                  <a:pt x="908222" y="570471"/>
                  <a:pt x="961768" y="475735"/>
                  <a:pt x="1124465" y="420130"/>
                </a:cubicBezTo>
                <a:cubicBezTo>
                  <a:pt x="1287162" y="364525"/>
                  <a:pt x="1561071" y="364524"/>
                  <a:pt x="1742303" y="308919"/>
                </a:cubicBezTo>
                <a:cubicBezTo>
                  <a:pt x="1923535" y="253314"/>
                  <a:pt x="2047102" y="137983"/>
                  <a:pt x="2211859" y="86497"/>
                </a:cubicBezTo>
                <a:cubicBezTo>
                  <a:pt x="2376616" y="35011"/>
                  <a:pt x="2636108" y="20594"/>
                  <a:pt x="2730843"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318734" y="2451869"/>
            <a:ext cx="185710" cy="1691640"/>
          </a:xfrm>
          <a:prstGeom prst="round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1269337" y="3596747"/>
            <a:ext cx="0" cy="1828800"/>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43" name="Oval 42"/>
          <p:cNvSpPr/>
          <p:nvPr/>
        </p:nvSpPr>
        <p:spPr>
          <a:xfrm>
            <a:off x="1178263" y="3510685"/>
            <a:ext cx="172123" cy="172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5" name="Oval 44"/>
          <p:cNvSpPr/>
          <p:nvPr/>
        </p:nvSpPr>
        <p:spPr>
          <a:xfrm>
            <a:off x="4336179" y="2978801"/>
            <a:ext cx="172123" cy="172123"/>
          </a:xfrm>
          <a:prstGeom prst="ellipse">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46" name="Straight Connector 45"/>
          <p:cNvCxnSpPr/>
          <p:nvPr/>
        </p:nvCxnSpPr>
        <p:spPr>
          <a:xfrm>
            <a:off x="6639269" y="2059676"/>
            <a:ext cx="2158" cy="3200400"/>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47" name="Rounded Rectangle 46"/>
          <p:cNvSpPr/>
          <p:nvPr/>
        </p:nvSpPr>
        <p:spPr>
          <a:xfrm>
            <a:off x="6552799" y="2435722"/>
            <a:ext cx="177072" cy="1280160"/>
          </a:xfrm>
          <a:prstGeom prst="round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49" idx="0"/>
          </p:cNvCxnSpPr>
          <p:nvPr/>
        </p:nvCxnSpPr>
        <p:spPr>
          <a:xfrm>
            <a:off x="4411589" y="2438411"/>
            <a:ext cx="35366" cy="2926080"/>
          </a:xfrm>
          <a:prstGeom prst="line">
            <a:avLst/>
          </a:prstGeom>
          <a:ln>
            <a:prstDash val="dash"/>
          </a:ln>
        </p:spPr>
        <p:style>
          <a:lnRef idx="1">
            <a:schemeClr val="accent3"/>
          </a:lnRef>
          <a:fillRef idx="0">
            <a:schemeClr val="accent3"/>
          </a:fillRef>
          <a:effectRef idx="0">
            <a:schemeClr val="accent3"/>
          </a:effectRef>
          <a:fontRef idx="minor">
            <a:schemeClr val="tx1"/>
          </a:fontRef>
        </p:style>
      </p:cxnSp>
      <p:cxnSp>
        <p:nvCxnSpPr>
          <p:cNvPr id="50" name="Straight Arrow Connector 49"/>
          <p:cNvCxnSpPr/>
          <p:nvPr/>
        </p:nvCxnSpPr>
        <p:spPr>
          <a:xfrm>
            <a:off x="1273195" y="4695204"/>
            <a:ext cx="3173760" cy="7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444709" y="4701690"/>
            <a:ext cx="21945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544983" y="2565515"/>
            <a:ext cx="173736" cy="173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56" name="Straight Connector 55"/>
          <p:cNvCxnSpPr/>
          <p:nvPr/>
        </p:nvCxnSpPr>
        <p:spPr>
          <a:xfrm flipH="1" flipV="1">
            <a:off x="1264325" y="5011338"/>
            <a:ext cx="6949440"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58" name="Rectangle 57"/>
              <p:cNvSpPr/>
              <p:nvPr/>
            </p:nvSpPr>
            <p:spPr>
              <a:xfrm>
                <a:off x="4122402" y="4965919"/>
                <a:ext cx="4275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𝑡</m:t>
                          </m:r>
                        </m:e>
                        <m:sub>
                          <m:r>
                            <a:rPr lang="en-US" i="1">
                              <a:latin typeface="Cambria Math" charset="0"/>
                            </a:rPr>
                            <m:t>1</m:t>
                          </m:r>
                        </m:sub>
                      </m:sSub>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4122402" y="4965919"/>
                <a:ext cx="427553"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6995" y="4974734"/>
                <a:ext cx="415307"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F0"/>
                              </a:solidFill>
                              <a:latin typeface="Cambria Math" panose="02040503050406030204" pitchFamily="18" charset="0"/>
                            </a:rPr>
                          </m:ctrlPr>
                        </m:sSubPr>
                        <m:e>
                          <m:r>
                            <a:rPr lang="en-US" i="1">
                              <a:solidFill>
                                <a:srgbClr val="00B0F0"/>
                              </a:solidFill>
                              <a:latin typeface="Cambria Math" charset="0"/>
                            </a:rPr>
                            <m:t>𝑡</m:t>
                          </m:r>
                        </m:e>
                        <m:sub>
                          <m:r>
                            <a:rPr lang="en-US" b="0" i="1" smtClean="0">
                              <a:solidFill>
                                <a:srgbClr val="00B0F0"/>
                              </a:solidFill>
                              <a:latin typeface="Cambria Math" charset="0"/>
                            </a:rPr>
                            <m:t>2</m:t>
                          </m:r>
                        </m:sub>
                      </m:sSub>
                      <m:r>
                        <a:rPr lang="en-US" b="0" i="1" smtClean="0">
                          <a:solidFill>
                            <a:srgbClr val="00B0F0"/>
                          </a:solidFill>
                          <a:latin typeface="Cambria Math" charset="0"/>
                        </a:rPr>
                        <m:t>′</m:t>
                      </m:r>
                    </m:oMath>
                  </m:oMathPara>
                </a14:m>
                <a:endParaRPr lang="en-US" dirty="0">
                  <a:solidFill>
                    <a:srgbClr val="00B0F0"/>
                  </a:solidFill>
                </a:endParaRPr>
              </a:p>
            </p:txBody>
          </p:sp>
        </mc:Choice>
        <mc:Fallback xmlns="">
          <p:sp>
            <p:nvSpPr>
              <p:cNvPr id="59" name="Rectangle 58"/>
              <p:cNvSpPr>
                <a:spLocks noRot="1" noChangeAspect="1" noMove="1" noResize="1" noEditPoints="1" noAdjustHandles="1" noChangeArrowheads="1" noChangeShapeType="1" noTextEdit="1"/>
              </p:cNvSpPr>
              <p:nvPr/>
            </p:nvSpPr>
            <p:spPr>
              <a:xfrm>
                <a:off x="6296995" y="4974734"/>
                <a:ext cx="415307" cy="300082"/>
              </a:xfrm>
              <a:prstGeom prst="rect">
                <a:avLst/>
              </a:prstGeom>
              <a:blipFill>
                <a:blip r:embed="rId4"/>
                <a:stretch>
                  <a:fillRect/>
                </a:stretch>
              </a:blipFill>
            </p:spPr>
            <p:txBody>
              <a:bodyPr/>
              <a:lstStyle/>
              <a:p>
                <a:r>
                  <a:rPr lang="en-US">
                    <a:noFill/>
                  </a:rPr>
                  <a:t> </a:t>
                </a:r>
              </a:p>
            </p:txBody>
          </p:sp>
        </mc:Fallback>
      </mc:AlternateContent>
      <p:sp>
        <p:nvSpPr>
          <p:cNvPr id="60" name="TextBox 59"/>
          <p:cNvSpPr txBox="1"/>
          <p:nvPr/>
        </p:nvSpPr>
        <p:spPr>
          <a:xfrm>
            <a:off x="7727734" y="5017053"/>
            <a:ext cx="1105623" cy="215444"/>
          </a:xfrm>
          <a:prstGeom prst="rect">
            <a:avLst/>
          </a:prstGeom>
          <a:noFill/>
        </p:spPr>
        <p:txBody>
          <a:bodyPr wrap="square" lIns="0" tIns="0" rIns="0" bIns="0" rtlCol="0">
            <a:spAutoFit/>
          </a:bodyPr>
          <a:lstStyle/>
          <a:p>
            <a:pPr algn="ctr"/>
            <a:r>
              <a:rPr lang="en-US" sz="1400"/>
              <a:t>Time T</a:t>
            </a:r>
            <a:endParaRPr lang="en-US" sz="1400" dirty="0"/>
          </a:p>
        </p:txBody>
      </p:sp>
      <p:sp>
        <p:nvSpPr>
          <p:cNvPr id="61" name="Rectangle 60"/>
          <p:cNvSpPr/>
          <p:nvPr/>
        </p:nvSpPr>
        <p:spPr>
          <a:xfrm>
            <a:off x="609161" y="4996696"/>
            <a:ext cx="678391" cy="307777"/>
          </a:xfrm>
          <a:prstGeom prst="rect">
            <a:avLst/>
          </a:prstGeom>
        </p:spPr>
        <p:txBody>
          <a:bodyPr wrap="none">
            <a:spAutoFit/>
          </a:bodyPr>
          <a:lstStyle/>
          <a:p>
            <a:r>
              <a:rPr lang="en-US" sz="1400" dirty="0"/>
              <a:t>Time 0</a:t>
            </a:r>
          </a:p>
        </p:txBody>
      </p:sp>
      <mc:AlternateContent xmlns:mc="http://schemas.openxmlformats.org/markup-compatibility/2006" xmlns:a14="http://schemas.microsoft.com/office/drawing/2010/main">
        <mc:Choice Requires="a14">
          <p:sp>
            <p:nvSpPr>
              <p:cNvPr id="62" name="TextBox 61"/>
              <p:cNvSpPr txBox="1"/>
              <p:nvPr/>
            </p:nvSpPr>
            <p:spPr>
              <a:xfrm>
                <a:off x="3458552" y="2913451"/>
                <a:ext cx="990502" cy="430887"/>
              </a:xfrm>
              <a:prstGeom prst="rect">
                <a:avLst/>
              </a:prstGeom>
              <a:noFill/>
            </p:spPr>
            <p:txBody>
              <a:bodyPr wrap="square" lIns="0" tIns="0" rIns="0" bIns="0" rtlCol="0">
                <a:spAutoFit/>
              </a:bodyPr>
              <a:lstStyle/>
              <a:p>
                <a:r>
                  <a:rPr lang="en-US" sz="1400" b="1" dirty="0"/>
                  <a:t>Observed State </a:t>
                </a:r>
                <a14:m>
                  <m:oMath xmlns:m="http://schemas.openxmlformats.org/officeDocument/2006/math">
                    <m:sSub>
                      <m:sSubPr>
                        <m:ctrlPr>
                          <a:rPr lang="en-US" sz="1400" b="1" i="1" smtClean="0">
                            <a:latin typeface="Cambria Math" panose="02040503050406030204" pitchFamily="18" charset="0"/>
                          </a:rPr>
                        </m:ctrlPr>
                      </m:sSubPr>
                      <m:e>
                        <m:r>
                          <a:rPr lang="en-US" sz="1400" b="1" i="1" smtClean="0">
                            <a:latin typeface="Cambria Math" charset="0"/>
                          </a:rPr>
                          <m:t>𝒙</m:t>
                        </m:r>
                      </m:e>
                      <m:sub>
                        <m:r>
                          <a:rPr lang="en-US" sz="1400" b="0" i="1" smtClean="0">
                            <a:latin typeface="Cambria Math" charset="0"/>
                          </a:rPr>
                          <m:t>1</m:t>
                        </m:r>
                      </m:sub>
                    </m:sSub>
                  </m:oMath>
                </a14:m>
                <a:endParaRPr lang="en-US" sz="1400" b="1" dirty="0"/>
              </a:p>
            </p:txBody>
          </p:sp>
        </mc:Choice>
        <mc:Fallback xmlns="">
          <p:sp>
            <p:nvSpPr>
              <p:cNvPr id="62" name="TextBox 61"/>
              <p:cNvSpPr txBox="1">
                <a:spLocks noRot="1" noChangeAspect="1" noMove="1" noResize="1" noEditPoints="1" noAdjustHandles="1" noChangeArrowheads="1" noChangeShapeType="1" noTextEdit="1"/>
              </p:cNvSpPr>
              <p:nvPr/>
            </p:nvSpPr>
            <p:spPr>
              <a:xfrm>
                <a:off x="3458552" y="2913451"/>
                <a:ext cx="990502" cy="430887"/>
              </a:xfrm>
              <a:prstGeom prst="rect">
                <a:avLst/>
              </a:prstGeom>
              <a:blipFill>
                <a:blip r:embed="rId5"/>
                <a:stretch>
                  <a:fillRect l="-10127" t="-8571"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774340" y="2626799"/>
                <a:ext cx="805959" cy="430887"/>
              </a:xfrm>
              <a:prstGeom prst="rect">
                <a:avLst/>
              </a:prstGeom>
              <a:noFill/>
            </p:spPr>
            <p:txBody>
              <a:bodyPr wrap="square" lIns="0" tIns="0" rIns="0" bIns="0" rtlCol="0">
                <a:spAutoFit/>
              </a:bodyPr>
              <a:lstStyle/>
              <a:p>
                <a:r>
                  <a:rPr lang="en-US" sz="1400" b="1" dirty="0"/>
                  <a:t>Observed State </a:t>
                </a:r>
                <a14:m>
                  <m:oMath xmlns:m="http://schemas.openxmlformats.org/officeDocument/2006/math">
                    <m:sSubSup>
                      <m:sSubSupPr>
                        <m:ctrlPr>
                          <a:rPr lang="en-US" sz="1400" b="1" i="1" smtClean="0">
                            <a:solidFill>
                              <a:srgbClr val="00B0F0"/>
                            </a:solidFill>
                            <a:latin typeface="Cambria Math" panose="02040503050406030204" pitchFamily="18" charset="0"/>
                          </a:rPr>
                        </m:ctrlPr>
                      </m:sSubSupPr>
                      <m:e>
                        <m:r>
                          <a:rPr lang="en-US" sz="1400" b="1" i="1" smtClean="0">
                            <a:solidFill>
                              <a:srgbClr val="00B0F0"/>
                            </a:solidFill>
                            <a:latin typeface="Cambria Math" panose="02040503050406030204" pitchFamily="18" charset="0"/>
                          </a:rPr>
                          <m:t>𝒙</m:t>
                        </m:r>
                      </m:e>
                      <m:sub>
                        <m:r>
                          <a:rPr lang="en-US" sz="1400" b="0" i="1" smtClean="0">
                            <a:solidFill>
                              <a:srgbClr val="00B0F0"/>
                            </a:solidFill>
                            <a:latin typeface="Cambria Math" panose="02040503050406030204" pitchFamily="18" charset="0"/>
                          </a:rPr>
                          <m:t>2</m:t>
                        </m:r>
                      </m:sub>
                      <m:sup>
                        <m:r>
                          <a:rPr lang="en-US" sz="1400" b="1" i="1" smtClean="0">
                            <a:solidFill>
                              <a:srgbClr val="00B0F0"/>
                            </a:solidFill>
                            <a:latin typeface="Cambria Math" panose="02040503050406030204" pitchFamily="18" charset="0"/>
                          </a:rPr>
                          <m:t>′</m:t>
                        </m:r>
                      </m:sup>
                    </m:sSubSup>
                  </m:oMath>
                </a14:m>
                <a:endParaRPr lang="en-US" sz="1400" b="1" i="1" dirty="0">
                  <a:solidFill>
                    <a:srgbClr val="00B0F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774340" y="2626799"/>
                <a:ext cx="805959" cy="430887"/>
              </a:xfrm>
              <a:prstGeom prst="rect">
                <a:avLst/>
              </a:prstGeom>
              <a:blipFill>
                <a:blip r:embed="rId6"/>
                <a:stretch>
                  <a:fillRect l="-14063" t="-11429" r="-6250"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3210638" y="5198516"/>
                <a:ext cx="5933362" cy="1323439"/>
              </a:xfrm>
              <a:prstGeom prst="rect">
                <a:avLst/>
              </a:prstGeom>
              <a:noFill/>
            </p:spPr>
            <p:txBody>
              <a:bodyPr wrap="square" rtlCol="0">
                <a:spAutoFit/>
              </a:bodyPr>
              <a:lstStyle/>
              <a:p>
                <a:r>
                  <a:rPr lang="en-US" sz="1600" dirty="0"/>
                  <a:t>Observe </a:t>
                </a:r>
                <a14:m>
                  <m:oMath xmlns:m="http://schemas.openxmlformats.org/officeDocument/2006/math">
                    <m:r>
                      <a:rPr lang="en-US" sz="1600" b="1" i="1" dirty="0" smtClean="0">
                        <a:latin typeface="Cambria Math" charset="0"/>
                      </a:rPr>
                      <m:t>𝒙</m:t>
                    </m:r>
                    <m:r>
                      <a:rPr lang="en-US" sz="1600" b="0" i="1" baseline="-25000" dirty="0" smtClean="0">
                        <a:latin typeface="Cambria Math" charset="0"/>
                      </a:rPr>
                      <m:t>1</m:t>
                    </m:r>
                  </m:oMath>
                </a14:m>
                <a:endParaRPr lang="en-US" sz="1600" baseline="-25000" dirty="0"/>
              </a:p>
              <a:p>
                <a:r>
                  <a:rPr lang="en-US" sz="1600" dirty="0"/>
                  <a:t>Solve static problem over </a:t>
                </a:r>
                <a14:m>
                  <m:oMath xmlns:m="http://schemas.openxmlformats.org/officeDocument/2006/math">
                    <m:r>
                      <a:rPr lang="en-US" sz="1600" i="1" dirty="0" smtClean="0">
                        <a:latin typeface="Cambria Math" charset="0"/>
                      </a:rPr>
                      <m:t>[</m:t>
                    </m:r>
                    <m:sSub>
                      <m:sSubPr>
                        <m:ctrlPr>
                          <a:rPr lang="en-US" sz="1600" b="0" i="1" dirty="0" smtClean="0">
                            <a:latin typeface="Cambria Math" panose="02040503050406030204" pitchFamily="18" charset="0"/>
                          </a:rPr>
                        </m:ctrlPr>
                      </m:sSubPr>
                      <m:e>
                        <m:r>
                          <a:rPr lang="en-US" sz="1600" i="1" dirty="0" smtClean="0">
                            <a:latin typeface="Cambria Math" charset="0"/>
                          </a:rPr>
                          <m:t>𝑡</m:t>
                        </m:r>
                      </m:e>
                      <m:sub>
                        <m:r>
                          <a:rPr lang="en-US" sz="1600" b="0" i="1" dirty="0" smtClean="0">
                            <a:latin typeface="Cambria Math" charset="0"/>
                          </a:rPr>
                          <m:t>1</m:t>
                        </m:r>
                      </m:sub>
                    </m:sSub>
                    <m:r>
                      <a:rPr lang="en-US" sz="1600" i="1" dirty="0" smtClean="0">
                        <a:latin typeface="Cambria Math" charset="0"/>
                      </a:rPr>
                      <m:t>, </m:t>
                    </m:r>
                    <m:r>
                      <a:rPr lang="en-US" sz="1600" i="1" dirty="0" smtClean="0">
                        <a:latin typeface="Cambria Math" charset="0"/>
                      </a:rPr>
                      <m:t>𝑇</m:t>
                    </m:r>
                    <m:r>
                      <a:rPr lang="en-US" sz="1600" i="1" dirty="0" smtClean="0">
                        <a:latin typeface="Cambria Math" charset="0"/>
                      </a:rPr>
                      <m:t>] </m:t>
                    </m:r>
                  </m:oMath>
                </a14:m>
                <a:r>
                  <a:rPr lang="en-US" sz="1600" dirty="0"/>
                  <a:t>with </a:t>
                </a:r>
                <a14:m>
                  <m:oMath xmlns:m="http://schemas.openxmlformats.org/officeDocument/2006/math">
                    <m:r>
                      <a:rPr lang="en-US" sz="1600" i="1" dirty="0" smtClean="0">
                        <a:latin typeface="Cambria Math" charset="0"/>
                      </a:rPr>
                      <m:t>𝑛</m:t>
                    </m:r>
                    <m:r>
                      <a:rPr lang="en-US" sz="1600" i="1" dirty="0" smtClean="0">
                        <a:latin typeface="Cambria Math" charset="0"/>
                      </a:rPr>
                      <m:t>−1</m:t>
                    </m:r>
                  </m:oMath>
                </a14:m>
                <a:r>
                  <a:rPr lang="en-US" sz="1600" dirty="0"/>
                  <a:t> monitoring times</a:t>
                </a:r>
              </a:p>
              <a:p>
                <a:r>
                  <a:rPr lang="en-US" sz="1600" dirty="0"/>
                  <a:t>	Obtain: </a:t>
                </a:r>
                <a14:m>
                  <m:oMath xmlns:m="http://schemas.openxmlformats.org/officeDocument/2006/math">
                    <m:sSubSup>
                      <m:sSubSupPr>
                        <m:ctrlPr>
                          <a:rPr lang="en-US" sz="1600" b="0" i="1" dirty="0" smtClean="0">
                            <a:solidFill>
                              <a:srgbClr val="00B0F0"/>
                            </a:solidFill>
                            <a:latin typeface="Cambria Math" panose="02040503050406030204" pitchFamily="18" charset="0"/>
                          </a:rPr>
                        </m:ctrlPr>
                      </m:sSubSupPr>
                      <m:e>
                        <m:r>
                          <a:rPr lang="en-US" sz="1600" b="0" i="1" dirty="0" smtClean="0">
                            <a:solidFill>
                              <a:srgbClr val="00B0F0"/>
                            </a:solidFill>
                            <a:latin typeface="Cambria Math" charset="0"/>
                          </a:rPr>
                          <m:t>𝑡</m:t>
                        </m:r>
                      </m:e>
                      <m:sub>
                        <m:r>
                          <a:rPr lang="en-US" sz="1600" b="0" i="1" dirty="0" smtClean="0">
                            <a:solidFill>
                              <a:srgbClr val="00B0F0"/>
                            </a:solidFill>
                            <a:latin typeface="Cambria Math" charset="0"/>
                          </a:rPr>
                          <m:t>2</m:t>
                        </m:r>
                      </m:sub>
                      <m:sup>
                        <m:r>
                          <a:rPr lang="en-US" sz="1600" b="0" i="1" dirty="0" smtClean="0">
                            <a:solidFill>
                              <a:srgbClr val="00B0F0"/>
                            </a:solidFill>
                            <a:latin typeface="Cambria Math" charset="0"/>
                          </a:rPr>
                          <m:t>′</m:t>
                        </m:r>
                      </m:sup>
                    </m:sSubSup>
                    <m:r>
                      <a:rPr lang="en-US" sz="1600" b="0" i="1" dirty="0" smtClean="0">
                        <a:solidFill>
                          <a:srgbClr val="00B0F0"/>
                        </a:solidFill>
                        <a:latin typeface="Cambria Math" charset="0"/>
                      </a:rPr>
                      <m:t>,…,</m:t>
                    </m:r>
                    <m:sSub>
                      <m:sSubPr>
                        <m:ctrlPr>
                          <a:rPr lang="en-US" sz="1600" b="0" i="1" dirty="0" smtClean="0">
                            <a:solidFill>
                              <a:srgbClr val="00B0F0"/>
                            </a:solidFill>
                            <a:latin typeface="Cambria Math" panose="02040503050406030204" pitchFamily="18" charset="0"/>
                          </a:rPr>
                        </m:ctrlPr>
                      </m:sSubPr>
                      <m:e>
                        <m:r>
                          <a:rPr lang="en-US" sz="1600" b="0" i="1" dirty="0" smtClean="0">
                            <a:solidFill>
                              <a:srgbClr val="00B0F0"/>
                            </a:solidFill>
                            <a:latin typeface="Cambria Math" charset="0"/>
                          </a:rPr>
                          <m:t>𝑡</m:t>
                        </m:r>
                      </m:e>
                      <m:sub>
                        <m:r>
                          <a:rPr lang="en-US" sz="1600" b="0" i="1" dirty="0" smtClean="0">
                            <a:solidFill>
                              <a:srgbClr val="00B0F0"/>
                            </a:solidFill>
                            <a:latin typeface="Cambria Math" charset="0"/>
                          </a:rPr>
                          <m:t>𝑛</m:t>
                        </m:r>
                      </m:sub>
                    </m:sSub>
                    <m:r>
                      <a:rPr lang="en-US" sz="1600" b="0" i="1" dirty="0" smtClean="0">
                        <a:solidFill>
                          <a:srgbClr val="00B0F0"/>
                        </a:solidFill>
                        <a:latin typeface="Cambria Math" charset="0"/>
                      </a:rPr>
                      <m:t>′</m:t>
                    </m:r>
                  </m:oMath>
                </a14:m>
                <a:endParaRPr lang="is-IS" sz="1600" baseline="-25000" dirty="0">
                  <a:solidFill>
                    <a:srgbClr val="00B0F0"/>
                  </a:solidFill>
                </a:endParaRPr>
              </a:p>
              <a:p>
                <a:r>
                  <a:rPr lang="en-US" sz="1600" dirty="0"/>
                  <a:t>Pick larger of :</a:t>
                </a:r>
              </a:p>
              <a:p>
                <a:r>
                  <a:rPr lang="en-US" sz="1600" dirty="0"/>
                  <a:t>	</a:t>
                </a:r>
                <a14:m>
                  <m:oMath xmlns:m="http://schemas.openxmlformats.org/officeDocument/2006/math">
                    <m:r>
                      <a:rPr lang="en-US" sz="1600" b="0" i="1" smtClean="0">
                        <a:latin typeface="Cambria Math" charset="0"/>
                      </a:rPr>
                      <m:t>𝑔</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charset="0"/>
                              </a:rPr>
                              <m:t>𝑡</m:t>
                            </m:r>
                          </m:e>
                          <m:sub>
                            <m:r>
                              <a:rPr lang="en-US" sz="1600" b="0" i="1" smtClean="0">
                                <a:latin typeface="Cambria Math" charset="0"/>
                              </a:rPr>
                              <m:t>1</m:t>
                            </m:r>
                          </m:sub>
                        </m:sSub>
                        <m:r>
                          <a:rPr lang="en-US" sz="1600" b="0" i="1" smtClean="0">
                            <a:latin typeface="Cambria Math" charset="0"/>
                          </a:rPr>
                          <m:t>,</m:t>
                        </m:r>
                        <m:sSub>
                          <m:sSubPr>
                            <m:ctrlPr>
                              <a:rPr lang="en-US" sz="1600" b="1" i="1" smtClean="0">
                                <a:latin typeface="Cambria Math" panose="02040503050406030204" pitchFamily="18" charset="0"/>
                              </a:rPr>
                            </m:ctrlPr>
                          </m:sSubPr>
                          <m:e>
                            <m:r>
                              <a:rPr lang="en-US" sz="1600" b="1" i="1" smtClean="0">
                                <a:latin typeface="Cambria Math" charset="0"/>
                              </a:rPr>
                              <m:t>𝒙</m:t>
                            </m:r>
                          </m:e>
                          <m:sub>
                            <m:r>
                              <a:rPr lang="en-US" sz="1600" b="0" i="1" smtClean="0">
                                <a:latin typeface="Cambria Math" charset="0"/>
                              </a:rPr>
                              <m:t>1</m:t>
                            </m:r>
                          </m:sub>
                        </m:sSub>
                      </m:e>
                    </m:d>
                    <m:r>
                      <a:rPr lang="en-US" sz="1600" b="0" i="1" smtClean="0">
                        <a:latin typeface="Cambria Math" charset="0"/>
                      </a:rPr>
                      <m:t> </m:t>
                    </m:r>
                  </m:oMath>
                </a14:m>
                <a:r>
                  <a:rPr lang="en-US" sz="1600" dirty="0"/>
                  <a:t>and continuation value (committing to monitor at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charset="0"/>
                          </a:rPr>
                          <m:t>𝑡</m:t>
                        </m:r>
                      </m:e>
                      <m:sub>
                        <m:r>
                          <a:rPr lang="en-US" sz="1600" b="0" i="1" smtClean="0">
                            <a:latin typeface="Cambria Math" charset="0"/>
                          </a:rPr>
                          <m:t>2</m:t>
                        </m:r>
                      </m:sub>
                    </m:sSub>
                    <m:r>
                      <a:rPr lang="en-US" sz="1600" b="0" i="1" smtClean="0">
                        <a:latin typeface="Cambria Math" charset="0"/>
                      </a:rPr>
                      <m:t>′</m:t>
                    </m:r>
                  </m:oMath>
                </a14:m>
                <a:r>
                  <a:rPr lang="en-US" sz="1600" dirty="0"/>
                  <a:t>)</a:t>
                </a:r>
              </a:p>
            </p:txBody>
          </p:sp>
        </mc:Choice>
        <mc:Fallback xmlns="">
          <p:sp>
            <p:nvSpPr>
              <p:cNvPr id="64" name="TextBox 63"/>
              <p:cNvSpPr txBox="1">
                <a:spLocks noRot="1" noChangeAspect="1" noMove="1" noResize="1" noEditPoints="1" noAdjustHandles="1" noChangeArrowheads="1" noChangeShapeType="1" noTextEdit="1"/>
              </p:cNvSpPr>
              <p:nvPr/>
            </p:nvSpPr>
            <p:spPr>
              <a:xfrm>
                <a:off x="3210638" y="5198516"/>
                <a:ext cx="5933362" cy="1323439"/>
              </a:xfrm>
              <a:prstGeom prst="rect">
                <a:avLst/>
              </a:prstGeom>
              <a:blipFill>
                <a:blip r:embed="rId7"/>
                <a:stretch>
                  <a:fillRect l="-427"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3860" y="5462151"/>
                <a:ext cx="2796215" cy="830997"/>
              </a:xfrm>
              <a:prstGeom prst="rect">
                <a:avLst/>
              </a:prstGeom>
              <a:noFill/>
            </p:spPr>
            <p:txBody>
              <a:bodyPr wrap="none" rtlCol="0">
                <a:spAutoFit/>
              </a:bodyPr>
              <a:lstStyle/>
              <a:p>
                <a:r>
                  <a:rPr lang="en-US" sz="1600" dirty="0"/>
                  <a:t>Solve static problem over </a:t>
                </a:r>
                <a14:m>
                  <m:oMath xmlns:m="http://schemas.openxmlformats.org/officeDocument/2006/math">
                    <m:r>
                      <a:rPr lang="en-US" sz="1600" i="1" dirty="0" smtClean="0">
                        <a:latin typeface="Cambria Math" charset="0"/>
                      </a:rPr>
                      <m:t>[0,</m:t>
                    </m:r>
                    <m:r>
                      <a:rPr lang="en-US" sz="1600" i="1" dirty="0" smtClean="0">
                        <a:latin typeface="Cambria Math" charset="0"/>
                      </a:rPr>
                      <m:t>𝑇</m:t>
                    </m:r>
                    <m:r>
                      <a:rPr lang="en-US" sz="1600" i="1" dirty="0" smtClean="0">
                        <a:latin typeface="Cambria Math" charset="0"/>
                      </a:rPr>
                      <m:t>]</m:t>
                    </m:r>
                  </m:oMath>
                </a14:m>
                <a:endParaRPr lang="en-US" sz="1600" dirty="0"/>
              </a:p>
              <a:p>
                <a:r>
                  <a:rPr lang="en-US" sz="1600" dirty="0"/>
                  <a:t>Obtain: </a:t>
                </a:r>
                <a14:m>
                  <m:oMath xmlns:m="http://schemas.openxmlformats.org/officeDocument/2006/math">
                    <m:r>
                      <a:rPr lang="en-US" sz="1600" i="1" dirty="0" smtClean="0">
                        <a:latin typeface="Cambria Math" charset="0"/>
                      </a:rPr>
                      <m:t>𝑡</m:t>
                    </m:r>
                    <m:r>
                      <a:rPr lang="en-US" sz="1600" i="1" baseline="-25000" dirty="0" smtClean="0">
                        <a:latin typeface="Cambria Math" charset="0"/>
                      </a:rPr>
                      <m:t>1</m:t>
                    </m:r>
                    <m:r>
                      <a:rPr lang="en-US" sz="1600" i="1" dirty="0" smtClean="0">
                        <a:latin typeface="Cambria Math" charset="0"/>
                      </a:rPr>
                      <m:t>,</m:t>
                    </m:r>
                    <m:r>
                      <a:rPr lang="en-US" sz="1600" i="1" dirty="0" smtClean="0">
                        <a:latin typeface="Cambria Math" charset="0"/>
                      </a:rPr>
                      <m:t>𝑡</m:t>
                    </m:r>
                    <m:r>
                      <a:rPr lang="en-US" sz="1600" i="1" baseline="-25000" dirty="0" smtClean="0">
                        <a:latin typeface="Cambria Math" charset="0"/>
                      </a:rPr>
                      <m:t>2</m:t>
                    </m:r>
                    <m:r>
                      <a:rPr lang="en-US" sz="1600" i="1" dirty="0" smtClean="0">
                        <a:latin typeface="Cambria Math" charset="0"/>
                      </a:rPr>
                      <m:t>,</m:t>
                    </m:r>
                    <m:r>
                      <a:rPr lang="is-IS" sz="1600" i="1" dirty="0" smtClean="0">
                        <a:latin typeface="Cambria Math" charset="0"/>
                      </a:rPr>
                      <m:t>…,</m:t>
                    </m:r>
                    <m:sSub>
                      <m:sSubPr>
                        <m:ctrlPr>
                          <a:rPr lang="en-US" sz="1600" b="0" i="1" dirty="0" smtClean="0">
                            <a:latin typeface="Cambria Math" panose="02040503050406030204" pitchFamily="18" charset="0"/>
                          </a:rPr>
                        </m:ctrlPr>
                      </m:sSubPr>
                      <m:e>
                        <m:r>
                          <a:rPr lang="is-IS" sz="1600" i="1" dirty="0" smtClean="0">
                            <a:latin typeface="Cambria Math" charset="0"/>
                          </a:rPr>
                          <m:t>𝑡</m:t>
                        </m:r>
                      </m:e>
                      <m:sub>
                        <m:r>
                          <a:rPr lang="en-US" sz="1600" b="0" i="1" dirty="0" smtClean="0">
                            <a:latin typeface="Cambria Math" charset="0"/>
                          </a:rPr>
                          <m:t>𝑛</m:t>
                        </m:r>
                      </m:sub>
                    </m:sSub>
                  </m:oMath>
                </a14:m>
                <a:endParaRPr lang="is-IS" sz="1600" baseline="-25000" dirty="0"/>
              </a:p>
              <a:p>
                <a:r>
                  <a:rPr lang="is-IS" sz="1600" dirty="0"/>
                  <a:t>Commit to monitor at </a:t>
                </a:r>
                <a14:m>
                  <m:oMath xmlns:m="http://schemas.openxmlformats.org/officeDocument/2006/math">
                    <m:r>
                      <a:rPr lang="is-IS" sz="1600" i="1" dirty="0" smtClean="0">
                        <a:latin typeface="Cambria Math" charset="0"/>
                      </a:rPr>
                      <m:t>𝑡</m:t>
                    </m:r>
                    <m:r>
                      <a:rPr lang="is-IS" sz="1600" i="1" baseline="-25000" dirty="0" smtClean="0">
                        <a:latin typeface="Cambria Math" charset="0"/>
                      </a:rPr>
                      <m:t>1</m:t>
                    </m:r>
                  </m:oMath>
                </a14:m>
                <a:endParaRPr lang="en-US" sz="1600" baseline="-25000" dirty="0"/>
              </a:p>
            </p:txBody>
          </p:sp>
        </mc:Choice>
        <mc:Fallback xmlns="">
          <p:sp>
            <p:nvSpPr>
              <p:cNvPr id="65" name="TextBox 64"/>
              <p:cNvSpPr txBox="1">
                <a:spLocks noRot="1" noChangeAspect="1" noMove="1" noResize="1" noEditPoints="1" noAdjustHandles="1" noChangeArrowheads="1" noChangeShapeType="1" noTextEdit="1"/>
              </p:cNvSpPr>
              <p:nvPr/>
            </p:nvSpPr>
            <p:spPr>
              <a:xfrm>
                <a:off x="63860" y="5462151"/>
                <a:ext cx="2796215" cy="830997"/>
              </a:xfrm>
              <a:prstGeom prst="rect">
                <a:avLst/>
              </a:prstGeom>
              <a:blipFill>
                <a:blip r:embed="rId8"/>
                <a:stretch>
                  <a:fillRect l="-905" t="-1493" b="-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804191" y="3521376"/>
                <a:ext cx="414921"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r>
                            <a:rPr lang="en-US" sz="1400" b="1" i="1">
                              <a:latin typeface="Cambria Math" charset="0"/>
                            </a:rPr>
                            <m:t>𝒙</m:t>
                          </m:r>
                        </m:e>
                        <m:sub>
                          <m:r>
                            <a:rPr lang="en-US" sz="1400" b="1" i="1" smtClean="0">
                              <a:latin typeface="Cambria Math" charset="0"/>
                            </a:rPr>
                            <m:t>𝟎</m:t>
                          </m:r>
                        </m:sub>
                      </m:sSub>
                    </m:oMath>
                  </m:oMathPara>
                </a14:m>
                <a:endParaRPr lang="en-US" sz="1400" dirty="0"/>
              </a:p>
            </p:txBody>
          </p:sp>
        </mc:Choice>
        <mc:Fallback xmlns="">
          <p:sp>
            <p:nvSpPr>
              <p:cNvPr id="3" name="Rectangle 2"/>
              <p:cNvSpPr>
                <a:spLocks noRot="1" noChangeAspect="1" noMove="1" noResize="1" noEditPoints="1" noAdjustHandles="1" noChangeArrowheads="1" noChangeShapeType="1" noTextEdit="1"/>
              </p:cNvSpPr>
              <p:nvPr/>
            </p:nvSpPr>
            <p:spPr>
              <a:xfrm>
                <a:off x="804191" y="3521376"/>
                <a:ext cx="414921" cy="307777"/>
              </a:xfrm>
              <a:prstGeom prst="rect">
                <a:avLst/>
              </a:prstGeom>
              <a:blipFill>
                <a:blip r:embed="rId9"/>
                <a:stretch>
                  <a:fillRect/>
                </a:stretch>
              </a:blipFill>
            </p:spPr>
            <p:txBody>
              <a:bodyPr/>
              <a:lstStyle/>
              <a:p>
                <a:r>
                  <a:rPr lang="en-US">
                    <a:noFill/>
                  </a:rPr>
                  <a:t> </a:t>
                </a:r>
              </a:p>
            </p:txBody>
          </p:sp>
        </mc:Fallback>
      </mc:AlternateContent>
      <p:sp>
        <p:nvSpPr>
          <p:cNvPr id="29" name="Slide Number Placeholder 4">
            <a:extLst>
              <a:ext uri="{FF2B5EF4-FFF2-40B4-BE49-F238E27FC236}">
                <a16:creationId xmlns:a16="http://schemas.microsoft.com/office/drawing/2014/main" id="{59CE306C-D650-B54A-A11A-8E75E25AE212}"/>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15</a:t>
            </a:fld>
            <a:endParaRPr lang="en-US" dirty="0"/>
          </a:p>
        </p:txBody>
      </p:sp>
      <p:sp>
        <p:nvSpPr>
          <p:cNvPr id="2" name="Rectangle 1">
            <a:extLst>
              <a:ext uri="{FF2B5EF4-FFF2-40B4-BE49-F238E27FC236}">
                <a16:creationId xmlns:a16="http://schemas.microsoft.com/office/drawing/2014/main" id="{E8C2476D-5163-6942-9DD2-3A120BEDADA8}"/>
              </a:ext>
            </a:extLst>
          </p:cNvPr>
          <p:cNvSpPr/>
          <p:nvPr/>
        </p:nvSpPr>
        <p:spPr>
          <a:xfrm>
            <a:off x="796674" y="1679462"/>
            <a:ext cx="6314257" cy="358111"/>
          </a:xfrm>
          <a:prstGeom prst="rect">
            <a:avLst/>
          </a:prstGeom>
        </p:spPr>
        <p:txBody>
          <a:bodyPr wrap="square">
            <a:spAutoFit/>
          </a:bodyPr>
          <a:lstStyle/>
          <a:p>
            <a:pPr>
              <a:lnSpc>
                <a:spcPts val="2200"/>
              </a:lnSpc>
              <a:buFont typeface="Arial" panose="020B0604020202020204" pitchFamily="34" charset="0"/>
              <a:buChar char="•"/>
            </a:pPr>
            <a:r>
              <a:rPr lang="en-US" sz="1600" dirty="0"/>
              <a:t> Can find optimal </a:t>
            </a:r>
            <a:r>
              <a:rPr lang="en-US" sz="1600" i="1" dirty="0"/>
              <a:t>dynamic </a:t>
            </a:r>
            <a:r>
              <a:rPr lang="en-US" sz="1600" dirty="0"/>
              <a:t>policy by resolving </a:t>
            </a:r>
            <a:r>
              <a:rPr lang="en-US" sz="1600" i="1" dirty="0"/>
              <a:t>static</a:t>
            </a:r>
            <a:r>
              <a:rPr lang="en-US" sz="1600" dirty="0"/>
              <a:t> problems</a:t>
            </a:r>
          </a:p>
        </p:txBody>
      </p:sp>
    </p:spTree>
    <p:extLst>
      <p:ext uri="{BB962C8B-B14F-4D97-AF65-F5344CB8AC3E}">
        <p14:creationId xmlns:p14="http://schemas.microsoft.com/office/powerpoint/2010/main" val="19823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4">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1" grpId="0" animBg="1"/>
      <p:bldP spid="45" grpId="0" animBg="1"/>
      <p:bldP spid="47" grpId="0" animBg="1"/>
      <p:bldP spid="54" grpId="0" animBg="1"/>
      <p:bldP spid="58" grpId="0"/>
      <p:bldP spid="59" grpId="0"/>
      <p:bldP spid="62" grpId="0"/>
      <p:bldP spid="63"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Solving Static Monitoring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5562" y="3934372"/>
                <a:ext cx="7713287" cy="1710778"/>
              </a:xfrm>
            </p:spPr>
            <p:txBody>
              <a:bodyPr>
                <a:normAutofit fontScale="92500"/>
              </a:bodyPr>
              <a:lstStyle/>
              <a:p>
                <a:pPr marL="0" indent="0">
                  <a:buNone/>
                </a:pPr>
                <a:endParaRPr lang="en-US" sz="1800" b="1" i="1" dirty="0">
                  <a:solidFill>
                    <a:srgbClr val="C00000"/>
                  </a:solidFill>
                  <a:latin typeface="Cambria Math" panose="02040503050406030204" pitchFamily="18" charset="0"/>
                </a:endParaRPr>
              </a:p>
              <a:p>
                <a:pPr>
                  <a:buFont typeface="Arial" charset="0"/>
                  <a:buChar char="•"/>
                </a:pPr>
                <a14:m>
                  <m:oMath xmlns:m="http://schemas.openxmlformats.org/officeDocument/2006/math">
                    <m:r>
                      <a:rPr lang="en-US" sz="1800" b="1" i="1" smtClean="0">
                        <a:solidFill>
                          <a:srgbClr val="C00000"/>
                        </a:solidFill>
                        <a:latin typeface="Cambria Math" panose="02040503050406030204" pitchFamily="18" charset="0"/>
                      </a:rPr>
                      <m:t>    </m:t>
                    </m:r>
                    <m:sSub>
                      <m:sSubPr>
                        <m:ctrlPr>
                          <a:rPr lang="en-US" sz="1800" b="1" i="1" smtClean="0">
                            <a:solidFill>
                              <a:srgbClr val="C00000"/>
                            </a:solidFill>
                            <a:latin typeface="Cambria Math" panose="02040503050406030204" pitchFamily="18" charset="0"/>
                          </a:rPr>
                        </m:ctrlPr>
                      </m:sSubPr>
                      <m:e>
                        <m:bar>
                          <m:barPr>
                            <m:ctrlPr>
                              <a:rPr lang="en-US" sz="1800" b="1" i="1">
                                <a:solidFill>
                                  <a:srgbClr val="C00000"/>
                                </a:solidFill>
                                <a:latin typeface="Cambria Math" panose="02040503050406030204" pitchFamily="18" charset="0"/>
                              </a:rPr>
                            </m:ctrlPr>
                          </m:barPr>
                          <m:e>
                            <m:r>
                              <a:rPr lang="en-US" sz="1800" b="1" i="1">
                                <a:solidFill>
                                  <a:srgbClr val="C00000"/>
                                </a:solidFill>
                                <a:latin typeface="Cambria Math" charset="0"/>
                              </a:rPr>
                              <m:t>𝒙</m:t>
                            </m:r>
                          </m:e>
                        </m:bar>
                      </m:e>
                      <m:sub>
                        <m:r>
                          <a:rPr lang="en-US" sz="1800" b="0" i="1" smtClean="0">
                            <a:solidFill>
                              <a:srgbClr val="C00000"/>
                            </a:solidFill>
                            <a:latin typeface="Cambria Math" panose="02040503050406030204" pitchFamily="18" charset="0"/>
                          </a:rPr>
                          <m:t>𝑘</m:t>
                        </m:r>
                      </m:sub>
                    </m:sSub>
                    <m:d>
                      <m:dPr>
                        <m:ctrlPr>
                          <a:rPr lang="en-US" sz="1800" i="1">
                            <a:latin typeface="Cambria Math" panose="02040503050406030204" pitchFamily="18" charset="0"/>
                          </a:rPr>
                        </m:ctrlPr>
                      </m:dPr>
                      <m:e>
                        <m:sSup>
                          <m:sSupPr>
                            <m:ctrlPr>
                              <a:rPr lang="en-US" sz="1800" b="1" i="1">
                                <a:latin typeface="Cambria Math" panose="02040503050406030204" pitchFamily="18" charset="0"/>
                              </a:rPr>
                            </m:ctrlPr>
                          </m:sSupPr>
                          <m:e>
                            <m:r>
                              <a:rPr lang="en-US" sz="1800" b="1" i="1">
                                <a:latin typeface="Cambria Math" charset="0"/>
                              </a:rPr>
                              <m:t>𝒕</m:t>
                            </m:r>
                          </m:e>
                          <m:sup>
                            <m:d>
                              <m:dPr>
                                <m:begChr m:val="{"/>
                                <m:endChr m:val="}"/>
                                <m:ctrlPr>
                                  <a:rPr lang="en-US" sz="1800" b="1" i="1">
                                    <a:latin typeface="Cambria Math" panose="02040503050406030204" pitchFamily="18" charset="0"/>
                                  </a:rPr>
                                </m:ctrlPr>
                              </m:dPr>
                              <m:e>
                                <m:r>
                                  <a:rPr lang="en-US" sz="1800" b="1" i="1">
                                    <a:latin typeface="Cambria Math" panose="02040503050406030204" pitchFamily="18" charset="0"/>
                                  </a:rPr>
                                  <m:t>𝒏</m:t>
                                </m:r>
                                <m:r>
                                  <a:rPr lang="en-US" sz="1800" b="1" i="1">
                                    <a:latin typeface="Cambria Math" panose="02040503050406030204" pitchFamily="18" charset="0"/>
                                  </a:rPr>
                                  <m:t>+</m:t>
                                </m:r>
                                <m:r>
                                  <a:rPr lang="en-US" sz="1800" b="1" i="1">
                                    <a:latin typeface="Cambria Math" panose="02040503050406030204" pitchFamily="18" charset="0"/>
                                  </a:rPr>
                                  <m:t>𝟏</m:t>
                                </m:r>
                              </m:e>
                            </m:d>
                          </m:sup>
                        </m:sSup>
                      </m:e>
                    </m:d>
                  </m:oMath>
                </a14:m>
                <a:r>
                  <a:rPr lang="en-US" sz="1800" dirty="0"/>
                  <a:t> is the value at time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charset="0"/>
                          </a:rPr>
                          <m:t>𝑡</m:t>
                        </m:r>
                      </m:e>
                      <m:sub>
                        <m:r>
                          <a:rPr lang="en-US" sz="1800" b="0" i="1" smtClean="0">
                            <a:latin typeface="Cambria Math" panose="02040503050406030204" pitchFamily="18" charset="0"/>
                          </a:rPr>
                          <m:t>𝑘</m:t>
                        </m:r>
                      </m:sub>
                    </m:sSub>
                  </m:oMath>
                </a14:m>
                <a:r>
                  <a:rPr lang="en-US" sz="1800" dirty="0"/>
                  <a:t> under worst-case scenario given</a:t>
                </a:r>
                <a:r>
                  <a:rPr lang="en-US" sz="1800" b="1" dirty="0"/>
                  <a:t> </a:t>
                </a:r>
                <a14:m>
                  <m:oMath xmlns:m="http://schemas.openxmlformats.org/officeDocument/2006/math">
                    <m:sSup>
                      <m:sSupPr>
                        <m:ctrlPr>
                          <a:rPr lang="en-US" sz="1800" b="1" i="1">
                            <a:latin typeface="Cambria Math" panose="02040503050406030204" pitchFamily="18" charset="0"/>
                          </a:rPr>
                        </m:ctrlPr>
                      </m:sSupPr>
                      <m:e>
                        <m:r>
                          <a:rPr lang="en-US" sz="1800" b="1" i="1">
                            <a:latin typeface="Cambria Math" charset="0"/>
                          </a:rPr>
                          <m:t>𝒕</m:t>
                        </m:r>
                      </m:e>
                      <m:sup>
                        <m:d>
                          <m:dPr>
                            <m:begChr m:val="{"/>
                            <m:endChr m:val="}"/>
                            <m:ctrlPr>
                              <a:rPr lang="en-US" sz="1800" b="1" i="1">
                                <a:latin typeface="Cambria Math" panose="02040503050406030204" pitchFamily="18" charset="0"/>
                              </a:rPr>
                            </m:ctrlPr>
                          </m:dPr>
                          <m:e>
                            <m:r>
                              <a:rPr lang="en-US" sz="1800" b="1" i="1">
                                <a:latin typeface="Cambria Math" panose="02040503050406030204" pitchFamily="18" charset="0"/>
                              </a:rPr>
                              <m:t>𝒏</m:t>
                            </m:r>
                            <m:r>
                              <a:rPr lang="en-US" sz="1800" b="1" i="1">
                                <a:latin typeface="Cambria Math" panose="02040503050406030204" pitchFamily="18" charset="0"/>
                              </a:rPr>
                              <m:t>+</m:t>
                            </m:r>
                            <m:r>
                              <a:rPr lang="en-US" sz="1800" b="1" i="1">
                                <a:latin typeface="Cambria Math" panose="02040503050406030204" pitchFamily="18" charset="0"/>
                              </a:rPr>
                              <m:t>𝟏</m:t>
                            </m:r>
                          </m:e>
                        </m:d>
                      </m:sup>
                    </m:sSup>
                  </m:oMath>
                </a14:m>
                <a:endParaRPr lang="en-US" sz="1800" b="1" dirty="0"/>
              </a:p>
              <a:p>
                <a:pPr>
                  <a:buFont typeface="Arial" charset="0"/>
                  <a:buChar char="•"/>
                </a:pPr>
                <a:endParaRPr lang="en-US" sz="1800" dirty="0"/>
              </a:p>
              <a:p>
                <a:pPr>
                  <a:buFont typeface="Arial" charset="0"/>
                  <a:buChar char="•"/>
                </a:pPr>
                <a:r>
                  <a:rPr lang="en-US" sz="1800" dirty="0"/>
                  <a:t>  WLOG,  can choose times so as to </a:t>
                </a:r>
                <a:r>
                  <a:rPr lang="en-US" sz="1800" b="1" dirty="0"/>
                  <a:t>stop at the last monitoring </a:t>
                </a:r>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charset="0"/>
                          </a:rPr>
                          <m:t>𝒕</m:t>
                        </m:r>
                      </m:e>
                      <m:sub>
                        <m:r>
                          <a:rPr lang="en-US" sz="1800" b="1" i="1" smtClean="0">
                            <a:latin typeface="Cambria Math" charset="0"/>
                          </a:rPr>
                          <m:t>𝒏</m:t>
                        </m:r>
                      </m:sub>
                    </m:sSub>
                  </m:oMath>
                </a14:m>
                <a:r>
                  <a:rPr lang="en-US" sz="1800" b="1" dirty="0"/>
                  <a:t> or continue until </a:t>
                </a:r>
                <a:r>
                  <a:rPr lang="en-US" sz="1800" b="1" i="1" dirty="0"/>
                  <a:t>T</a:t>
                </a:r>
                <a:endParaRPr lang="en-US" sz="2200" i="1" dirty="0"/>
              </a:p>
              <a:p>
                <a:pPr>
                  <a:buFont typeface="Arial" charset="0"/>
                  <a:buChar char="•"/>
                </a:pPr>
                <a:endParaRPr lang="en-US" sz="2200" dirty="0"/>
              </a:p>
              <a:p>
                <a:pPr marL="0" indent="0">
                  <a:buNone/>
                </a:pPr>
                <a:endParaRPr lang="en-US" sz="2200" dirty="0"/>
              </a:p>
              <a:p>
                <a:pPr marL="0" indent="0">
                  <a:buNone/>
                </a:pPr>
                <a:endParaRPr lang="en-US" sz="1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5562" y="3934372"/>
                <a:ext cx="7713287" cy="1710778"/>
              </a:xfrm>
              <a:blipFill>
                <a:blip r:embed="rId3"/>
                <a:stretch>
                  <a:fillRect l="-1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60767" y="2251633"/>
                <a:ext cx="7324769" cy="14099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sz="1800" dirty="0"/>
              </a:p>
              <a:p>
                <a:r>
                  <a:rPr lang="en-US" sz="2000" dirty="0"/>
                  <a:t> The worst-case optimal reward for a static problem is given by:</a:t>
                </a:r>
                <a:endParaRPr lang="en-US" sz="1000" b="0" i="1" dirty="0">
                  <a:latin typeface="Cambria Math"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charset="0"/>
                        </a:rPr>
                        <m:t>𝑉</m:t>
                      </m:r>
                      <m:r>
                        <a:rPr lang="en-US" sz="2000" b="0" i="1" smtClean="0">
                          <a:latin typeface="Cambria Math" charset="0"/>
                        </a:rPr>
                        <m:t>=</m:t>
                      </m:r>
                      <m:limLow>
                        <m:limLowPr>
                          <m:ctrlPr>
                            <a:rPr lang="en-US" sz="2000" i="1">
                              <a:latin typeface="Cambria Math" panose="02040503050406030204" pitchFamily="18" charset="0"/>
                            </a:rPr>
                          </m:ctrlPr>
                        </m:limLowPr>
                        <m:e>
                          <m:r>
                            <m:rPr>
                              <m:sty m:val="p"/>
                            </m:rPr>
                            <a:rPr lang="en-US" sz="2000">
                              <a:latin typeface="Cambria Math" charset="0"/>
                            </a:rPr>
                            <m:t>max</m:t>
                          </m:r>
                        </m:e>
                        <m:lim>
                          <m:sSup>
                            <m:sSupPr>
                              <m:ctrlPr>
                                <a:rPr lang="en-US" sz="2000" b="1" i="1">
                                  <a:latin typeface="Cambria Math" panose="02040503050406030204" pitchFamily="18" charset="0"/>
                                </a:rPr>
                              </m:ctrlPr>
                            </m:sSupPr>
                            <m:e>
                              <m:r>
                                <a:rPr lang="en-US" sz="2000" b="1" i="1">
                                  <a:latin typeface="Cambria Math" charset="0"/>
                                </a:rPr>
                                <m:t>𝒕</m:t>
                              </m:r>
                            </m:e>
                            <m:sup>
                              <m:d>
                                <m:dPr>
                                  <m:begChr m:val="{"/>
                                  <m:endChr m:val="}"/>
                                  <m:ctrlPr>
                                    <a:rPr lang="en-US" sz="2000" b="1" i="1">
                                      <a:latin typeface="Cambria Math" panose="02040503050406030204" pitchFamily="18" charset="0"/>
                                    </a:rPr>
                                  </m:ctrlPr>
                                </m:dPr>
                                <m:e>
                                  <m:r>
                                    <a:rPr lang="en-US" sz="2000" b="1" i="1">
                                      <a:latin typeface="Cambria Math" panose="02040503050406030204" pitchFamily="18" charset="0"/>
                                    </a:rPr>
                                    <m:t>𝒏</m:t>
                                  </m:r>
                                  <m:r>
                                    <a:rPr lang="en-US" sz="2000" b="1" i="1">
                                      <a:latin typeface="Cambria Math" panose="02040503050406030204" pitchFamily="18" charset="0"/>
                                    </a:rPr>
                                    <m:t>+</m:t>
                                  </m:r>
                                  <m:r>
                                    <a:rPr lang="en-US" sz="2000" b="1" i="1">
                                      <a:latin typeface="Cambria Math" panose="02040503050406030204" pitchFamily="18" charset="0"/>
                                    </a:rPr>
                                    <m:t>𝟏</m:t>
                                  </m:r>
                                </m:e>
                              </m:d>
                            </m:sup>
                          </m:sSup>
                        </m:lim>
                      </m:limLow>
                      <m:r>
                        <a:rPr lang="en-US" sz="2000" b="1" i="1" smtClean="0">
                          <a:latin typeface="Cambria Math" panose="02040503050406030204" pitchFamily="18" charset="0"/>
                        </a:rPr>
                        <m:t>  </m:t>
                      </m:r>
                      <m:limLow>
                        <m:limLowPr>
                          <m:ctrlPr>
                            <a:rPr lang="en-US" sz="2000" i="1">
                              <a:latin typeface="Cambria Math" panose="02040503050406030204" pitchFamily="18" charset="0"/>
                            </a:rPr>
                          </m:ctrlPr>
                        </m:limLowPr>
                        <m:e>
                          <m:r>
                            <m:rPr>
                              <m:sty m:val="p"/>
                            </m:rPr>
                            <a:rPr lang="en-US" sz="2000">
                              <a:latin typeface="Cambria Math" charset="0"/>
                            </a:rPr>
                            <m:t>max</m:t>
                          </m:r>
                        </m:e>
                        <m:lim>
                          <m:r>
                            <a:rPr lang="en-US" sz="2000" b="1" i="1">
                              <a:latin typeface="Cambria Math" panose="02040503050406030204" pitchFamily="18" charset="0"/>
                            </a:rPr>
                            <m:t>𝒌</m:t>
                          </m:r>
                          <m:r>
                            <a:rPr lang="en-US" sz="2000" b="1" i="1">
                              <a:latin typeface="Cambria Math" panose="02040503050406030204" pitchFamily="18" charset="0"/>
                            </a:rPr>
                            <m:t> ∈</m:t>
                          </m:r>
                          <m:d>
                            <m:dPr>
                              <m:begChr m:val="{"/>
                              <m:endChr m:val="}"/>
                              <m:ctrlPr>
                                <a:rPr lang="en-US" sz="2000" b="1" i="1">
                                  <a:latin typeface="Cambria Math" panose="02040503050406030204" pitchFamily="18" charset="0"/>
                                  <a:ea typeface="Cambria Math" panose="02040503050406030204" pitchFamily="18" charset="0"/>
                                </a:rPr>
                              </m:ctrlPr>
                            </m:dPr>
                            <m:e>
                              <m:r>
                                <a:rPr lang="en-US" sz="2000" b="1" i="1">
                                  <a:latin typeface="Cambria Math" panose="02040503050406030204" pitchFamily="18" charset="0"/>
                                  <a:ea typeface="Cambria Math" panose="02040503050406030204" pitchFamily="18" charset="0"/>
                                </a:rPr>
                                <m:t>𝒏</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𝒏</m:t>
                              </m:r>
                              <m:r>
                                <a:rPr lang="en-US" sz="2000" b="1" i="1">
                                  <a:latin typeface="Cambria Math" panose="02040503050406030204" pitchFamily="18" charset="0"/>
                                  <a:ea typeface="Cambria Math" panose="02040503050406030204" pitchFamily="18" charset="0"/>
                                </a:rPr>
                                <m:t>+</m:t>
                              </m:r>
                              <m:r>
                                <a:rPr lang="en-US" sz="2000" b="1" i="1">
                                  <a:latin typeface="Cambria Math" panose="02040503050406030204" pitchFamily="18" charset="0"/>
                                  <a:ea typeface="Cambria Math" panose="02040503050406030204" pitchFamily="18" charset="0"/>
                                </a:rPr>
                                <m:t>𝟏</m:t>
                              </m:r>
                            </m:e>
                          </m:d>
                        </m:lim>
                      </m:limLow>
                      <m:r>
                        <a:rPr lang="en-US" sz="2000" b="1" i="1" smtClean="0">
                          <a:latin typeface="Cambria Math" panose="02040503050406030204" pitchFamily="18" charset="0"/>
                        </a:rPr>
                        <m:t>  </m:t>
                      </m:r>
                      <m:r>
                        <a:rPr lang="en-US" sz="2000" b="0" i="1" smtClean="0">
                          <a:latin typeface="Cambria Math" charset="0"/>
                        </a:rPr>
                        <m:t>⁡</m:t>
                      </m:r>
                      <m:r>
                        <a:rPr lang="en-US" sz="2000" i="1">
                          <a:latin typeface="Cambria Math"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𝑡</m:t>
                              </m:r>
                            </m:e>
                            <m:sub>
                              <m:r>
                                <a:rPr lang="en-US" sz="2000" i="1">
                                  <a:latin typeface="Cambria Math" panose="02040503050406030204" pitchFamily="18" charset="0"/>
                                </a:rPr>
                                <m:t>𝑘</m:t>
                              </m:r>
                            </m:sub>
                          </m:sSub>
                          <m:r>
                            <a:rPr lang="en-US" sz="2000" i="1">
                              <a:latin typeface="Cambria Math" charset="0"/>
                            </a:rPr>
                            <m:t>, </m:t>
                          </m:r>
                          <m:sSub>
                            <m:sSubPr>
                              <m:ctrlPr>
                                <a:rPr lang="en-US" sz="2000" b="1" i="1" smtClean="0">
                                  <a:solidFill>
                                    <a:srgbClr val="C00000"/>
                                  </a:solidFill>
                                  <a:latin typeface="Cambria Math" panose="02040503050406030204" pitchFamily="18" charset="0"/>
                                </a:rPr>
                              </m:ctrlPr>
                            </m:sSubPr>
                            <m:e>
                              <m:bar>
                                <m:barPr>
                                  <m:ctrlPr>
                                    <a:rPr lang="en-US" sz="2000" b="1" i="1">
                                      <a:solidFill>
                                        <a:srgbClr val="C00000"/>
                                      </a:solidFill>
                                      <a:latin typeface="Cambria Math" panose="02040503050406030204" pitchFamily="18" charset="0"/>
                                    </a:rPr>
                                  </m:ctrlPr>
                                </m:barPr>
                                <m:e>
                                  <m:r>
                                    <a:rPr lang="en-US" sz="2000" b="1" i="1">
                                      <a:solidFill>
                                        <a:srgbClr val="C00000"/>
                                      </a:solidFill>
                                      <a:latin typeface="Cambria Math" charset="0"/>
                                    </a:rPr>
                                    <m:t>𝒙</m:t>
                                  </m:r>
                                </m:e>
                              </m:bar>
                            </m:e>
                            <m:sub>
                              <m:r>
                                <a:rPr lang="en-US" sz="2000" b="0" i="1">
                                  <a:solidFill>
                                    <a:srgbClr val="C00000"/>
                                  </a:solidFill>
                                  <a:latin typeface="Cambria Math" panose="02040503050406030204" pitchFamily="18" charset="0"/>
                                </a:rPr>
                                <m:t>𝑘</m:t>
                              </m:r>
                            </m:sub>
                          </m:sSub>
                          <m:d>
                            <m:dPr>
                              <m:ctrlPr>
                                <a:rPr lang="en-US" sz="2000" i="1">
                                  <a:latin typeface="Cambria Math" panose="02040503050406030204" pitchFamily="18" charset="0"/>
                                </a:rPr>
                              </m:ctrlPr>
                            </m:dPr>
                            <m:e>
                              <m:sSup>
                                <m:sSupPr>
                                  <m:ctrlPr>
                                    <a:rPr lang="en-US" sz="2000" b="1" i="1">
                                      <a:latin typeface="Cambria Math" panose="02040503050406030204" pitchFamily="18" charset="0"/>
                                    </a:rPr>
                                  </m:ctrlPr>
                                </m:sSupPr>
                                <m:e>
                                  <m:r>
                                    <a:rPr lang="en-US" sz="2000" b="1" i="1">
                                      <a:latin typeface="Cambria Math" charset="0"/>
                                    </a:rPr>
                                    <m:t>𝒕</m:t>
                                  </m:r>
                                </m:e>
                                <m:sup>
                                  <m:d>
                                    <m:dPr>
                                      <m:begChr m:val="{"/>
                                      <m:endChr m:val="}"/>
                                      <m:ctrlPr>
                                        <a:rPr lang="en-US" sz="2000" b="1" i="1">
                                          <a:latin typeface="Cambria Math" panose="02040503050406030204" pitchFamily="18" charset="0"/>
                                        </a:rPr>
                                      </m:ctrlPr>
                                    </m:dPr>
                                    <m:e>
                                      <m:r>
                                        <a:rPr lang="en-US" sz="2000" b="1" i="1">
                                          <a:latin typeface="Cambria Math" panose="02040503050406030204" pitchFamily="18" charset="0"/>
                                        </a:rPr>
                                        <m:t>𝒏</m:t>
                                      </m:r>
                                      <m:r>
                                        <a:rPr lang="en-US" sz="2000" b="1" i="1">
                                          <a:latin typeface="Cambria Math" panose="02040503050406030204" pitchFamily="18" charset="0"/>
                                        </a:rPr>
                                        <m:t>+</m:t>
                                      </m:r>
                                      <m:r>
                                        <a:rPr lang="en-US" sz="2000" b="1" i="1">
                                          <a:latin typeface="Cambria Math" panose="02040503050406030204" pitchFamily="18" charset="0"/>
                                        </a:rPr>
                                        <m:t>𝟏</m:t>
                                      </m:r>
                                    </m:e>
                                  </m:d>
                                </m:sup>
                              </m:sSup>
                            </m:e>
                          </m:d>
                        </m:e>
                      </m:d>
                    </m:oMath>
                  </m:oMathPara>
                </a14:m>
                <a:endParaRPr lang="en-US" sz="2000" b="0" dirty="0"/>
              </a:p>
              <a:p>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960767" y="2251633"/>
                <a:ext cx="7324769" cy="1409982"/>
              </a:xfrm>
              <a:prstGeom prst="rect">
                <a:avLst/>
              </a:prstGeom>
              <a:blipFill>
                <a:blip r:embed="rId4"/>
                <a:stretch>
                  <a:fillRect l="-173"/>
                </a:stretch>
              </a:blipFill>
            </p:spPr>
            <p:txBody>
              <a:bodyPr/>
              <a:lstStyle/>
              <a:p>
                <a:r>
                  <a:rPr lang="en-US">
                    <a:noFill/>
                  </a:rPr>
                  <a:t> </a:t>
                </a:r>
              </a:p>
            </p:txBody>
          </p:sp>
        </mc:Fallback>
      </mc:AlternateContent>
      <p:sp>
        <p:nvSpPr>
          <p:cNvPr id="5" name="Rectangle 4"/>
          <p:cNvSpPr/>
          <p:nvPr/>
        </p:nvSpPr>
        <p:spPr>
          <a:xfrm>
            <a:off x="960767" y="1783801"/>
            <a:ext cx="7324768" cy="467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Theorem (Optimality Under Static Monitoring)</a:t>
            </a:r>
          </a:p>
        </p:txBody>
      </p:sp>
      <p:sp>
        <p:nvSpPr>
          <p:cNvPr id="8" name="Slide Number Placeholder 4">
            <a:extLst>
              <a:ext uri="{FF2B5EF4-FFF2-40B4-BE49-F238E27FC236}">
                <a16:creationId xmlns:a16="http://schemas.microsoft.com/office/drawing/2014/main" id="{90BC25D1-738C-F042-8790-D01A375B227A}"/>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167126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670105052"/>
                  </p:ext>
                </p:extLst>
              </p:nvPr>
            </p:nvGraphicFramePr>
            <p:xfrm>
              <a:off x="366469" y="2381200"/>
              <a:ext cx="8394192" cy="3511296"/>
            </p:xfrm>
            <a:graphic>
              <a:graphicData uri="http://schemas.openxmlformats.org/drawingml/2006/table">
                <a:tbl>
                  <a:tblPr firstRow="1" bandRow="1">
                    <a:tableStyleId>{5940675A-B579-460E-94D1-54222C63F5DA}</a:tableStyleId>
                  </a:tblPr>
                  <a:tblGrid>
                    <a:gridCol w="4219246">
                      <a:extLst>
                        <a:ext uri="{9D8B030D-6E8A-4147-A177-3AD203B41FA5}">
                          <a16:colId xmlns:a16="http://schemas.microsoft.com/office/drawing/2014/main" val="20000"/>
                        </a:ext>
                      </a:extLst>
                    </a:gridCol>
                    <a:gridCol w="4174946">
                      <a:extLst>
                        <a:ext uri="{9D8B030D-6E8A-4147-A177-3AD203B41FA5}">
                          <a16:colId xmlns:a16="http://schemas.microsoft.com/office/drawing/2014/main" val="20001"/>
                        </a:ext>
                      </a:extLst>
                    </a:gridCol>
                  </a:tblGrid>
                  <a:tr h="591423">
                    <a:tc>
                      <a:txBody>
                        <a:bodyPr/>
                        <a:lstStyle/>
                        <a:p>
                          <a:pPr algn="ctr"/>
                          <a:r>
                            <a:rPr lang="en-US" sz="1800" dirty="0"/>
                            <a:t>Convex </a:t>
                          </a:r>
                          <a14:m>
                            <m:oMath xmlns:m="http://schemas.openxmlformats.org/officeDocument/2006/math">
                              <m:r>
                                <a:rPr lang="en-US" sz="1800" i="1" smtClean="0">
                                  <a:latin typeface="Cambria Math" panose="02040503050406030204" pitchFamily="18" charset="0"/>
                                  <a:ea typeface="Cambria Math" panose="02040503050406030204" pitchFamily="18" charset="0"/>
                                </a:rPr>
                                <m:t>ℓ</m:t>
                              </m:r>
                              <m:d>
                                <m:dPr>
                                  <m:ctrlPr>
                                    <a:rPr lang="en-US" sz="1800" b="0" i="1" smtClean="0">
                                      <a:latin typeface="Cambria Math" panose="02040503050406030204" pitchFamily="18" charset="0"/>
                                    </a:rPr>
                                  </m:ctrlPr>
                                </m:dPr>
                                <m:e>
                                  <m:r>
                                    <a:rPr lang="en-US" sz="1800" b="0" i="1" smtClean="0">
                                      <a:latin typeface="Cambria Math" charset="0"/>
                                    </a:rPr>
                                    <m:t>𝛿</m:t>
                                  </m:r>
                                </m:e>
                              </m:d>
                            </m:oMath>
                          </a14:m>
                          <a:endParaRPr lang="en-US" sz="1800" dirty="0"/>
                        </a:p>
                      </a:txBody>
                      <a:tcPr anchor="ctr"/>
                    </a:tc>
                    <a:tc>
                      <a:txBody>
                        <a:bodyPr/>
                        <a:lstStyle/>
                        <a:p>
                          <a:pPr algn="ctr"/>
                          <a:r>
                            <a:rPr lang="en-US" sz="1800" dirty="0"/>
                            <a:t>Concave</a:t>
                          </a:r>
                          <a:r>
                            <a:rPr lang="en-US" sz="1800" baseline="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ℓ</m:t>
                              </m:r>
                              <m:d>
                                <m:dPr>
                                  <m:ctrlPr>
                                    <a:rPr lang="en-US" sz="1800" b="0" i="1" smtClean="0">
                                      <a:latin typeface="Cambria Math" panose="02040503050406030204" pitchFamily="18" charset="0"/>
                                    </a:rPr>
                                  </m:ctrlPr>
                                </m:dPr>
                                <m:e>
                                  <m:r>
                                    <a:rPr lang="en-US" sz="1800" b="0" i="1" smtClean="0">
                                      <a:latin typeface="Cambria Math" charset="0"/>
                                    </a:rPr>
                                    <m:t>𝛿</m:t>
                                  </m:r>
                                </m:e>
                              </m:d>
                            </m:oMath>
                          </a14:m>
                          <a:endParaRPr lang="en-US" sz="1800" dirty="0"/>
                        </a:p>
                      </a:txBody>
                      <a:tcPr anchor="ctr"/>
                    </a:tc>
                    <a:extLst>
                      <a:ext uri="{0D108BD9-81ED-4DB2-BD59-A6C34878D82A}">
                        <a16:rowId xmlns:a16="http://schemas.microsoft.com/office/drawing/2014/main" val="10000"/>
                      </a:ext>
                    </a:extLst>
                  </a:tr>
                  <a:tr h="291987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670105052"/>
                  </p:ext>
                </p:extLst>
              </p:nvPr>
            </p:nvGraphicFramePr>
            <p:xfrm>
              <a:off x="366469" y="2381200"/>
              <a:ext cx="8394192" cy="3511296"/>
            </p:xfrm>
            <a:graphic>
              <a:graphicData uri="http://schemas.openxmlformats.org/drawingml/2006/table">
                <a:tbl>
                  <a:tblPr firstRow="1" bandRow="1">
                    <a:tableStyleId>{5940675A-B579-460E-94D1-54222C63F5DA}</a:tableStyleId>
                  </a:tblPr>
                  <a:tblGrid>
                    <a:gridCol w="4219246">
                      <a:extLst>
                        <a:ext uri="{9D8B030D-6E8A-4147-A177-3AD203B41FA5}">
                          <a16:colId xmlns:a16="http://schemas.microsoft.com/office/drawing/2014/main" val="20000"/>
                        </a:ext>
                      </a:extLst>
                    </a:gridCol>
                    <a:gridCol w="4174946">
                      <a:extLst>
                        <a:ext uri="{9D8B030D-6E8A-4147-A177-3AD203B41FA5}">
                          <a16:colId xmlns:a16="http://schemas.microsoft.com/office/drawing/2014/main" val="20001"/>
                        </a:ext>
                      </a:extLst>
                    </a:gridCol>
                  </a:tblGrid>
                  <a:tr h="591423">
                    <a:tc>
                      <a:txBody>
                        <a:bodyPr/>
                        <a:lstStyle/>
                        <a:p>
                          <a:endParaRPr lang="en-US"/>
                        </a:p>
                      </a:txBody>
                      <a:tcPr anchor="ctr">
                        <a:blipFill>
                          <a:blip r:embed="rId3"/>
                          <a:stretch>
                            <a:fillRect t="-2128" r="-99099" b="-491489"/>
                          </a:stretch>
                        </a:blipFill>
                      </a:tcPr>
                    </a:tc>
                    <a:tc>
                      <a:txBody>
                        <a:bodyPr/>
                        <a:lstStyle/>
                        <a:p>
                          <a:endParaRPr lang="en-US"/>
                        </a:p>
                      </a:txBody>
                      <a:tcPr anchor="ctr">
                        <a:blipFill>
                          <a:blip r:embed="rId3"/>
                          <a:stretch>
                            <a:fillRect l="-101216" t="-2128" r="-304" b="-491489"/>
                          </a:stretch>
                        </a:blipFill>
                      </a:tcPr>
                    </a:tc>
                    <a:extLst>
                      <a:ext uri="{0D108BD9-81ED-4DB2-BD59-A6C34878D82A}">
                        <a16:rowId xmlns:a16="http://schemas.microsoft.com/office/drawing/2014/main" val="10000"/>
                      </a:ext>
                    </a:extLst>
                  </a:tr>
                  <a:tr h="291987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mc:Fallback>
      </mc:AlternateContent>
      <p:sp>
        <p:nvSpPr>
          <p:cNvPr id="2" name="Title 1"/>
          <p:cNvSpPr>
            <a:spLocks noGrp="1"/>
          </p:cNvSpPr>
          <p:nvPr>
            <p:ph type="title"/>
          </p:nvPr>
        </p:nvSpPr>
        <p:spPr/>
        <p:txBody>
          <a:bodyPr/>
          <a:lstStyle/>
          <a:p>
            <a:r>
              <a:rPr lang="en-US" dirty="0"/>
              <a:t>Stationary Case</a:t>
            </a:r>
            <a:endParaRPr lang="en-US" sz="3000" dirty="0"/>
          </a:p>
        </p:txBody>
      </p:sp>
      <p:sp>
        <p:nvSpPr>
          <p:cNvPr id="13" name="Rounded Rectangle 12"/>
          <p:cNvSpPr/>
          <p:nvPr/>
        </p:nvSpPr>
        <p:spPr>
          <a:xfrm>
            <a:off x="2336325" y="3488972"/>
            <a:ext cx="182878" cy="1889299"/>
          </a:xfrm>
          <a:prstGeom prst="roundRect">
            <a:avLst/>
          </a:prstGeom>
          <a:solidFill>
            <a:srgbClr val="E4831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p:cNvSpPr/>
          <p:nvPr/>
        </p:nvSpPr>
        <p:spPr>
          <a:xfrm>
            <a:off x="972791" y="2768562"/>
            <a:ext cx="5463181" cy="2785715"/>
          </a:xfrm>
          <a:prstGeom prst="arc">
            <a:avLst>
              <a:gd name="adj1" fmla="val 4897784"/>
              <a:gd name="adj2" fmla="val 106911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2428347" y="3955665"/>
            <a:ext cx="2695370" cy="1473421"/>
          </a:xfrm>
          <a:prstGeom prst="arc">
            <a:avLst>
              <a:gd name="adj1" fmla="val 4897784"/>
              <a:gd name="adj2" fmla="val 10691115"/>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a:off x="2444494" y="4127053"/>
            <a:ext cx="2695370" cy="1473421"/>
          </a:xfrm>
          <a:prstGeom prst="arc">
            <a:avLst>
              <a:gd name="adj1" fmla="val 10923453"/>
              <a:gd name="adj2" fmla="val 16073934"/>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a:off x="822960" y="3285382"/>
            <a:ext cx="5986562" cy="3176924"/>
          </a:xfrm>
          <a:prstGeom prst="arc">
            <a:avLst>
              <a:gd name="adj1" fmla="val 11368004"/>
              <a:gd name="adj2" fmla="val 1604200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flipH="1">
            <a:off x="922875" y="4247587"/>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2336322" y="4669802"/>
            <a:ext cx="182880" cy="182880"/>
          </a:xfrm>
          <a:prstGeom prst="ellipse">
            <a:avLst/>
          </a:prstGeom>
          <a:solidFill>
            <a:srgbClr val="40749B"/>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945943" y="5269561"/>
                <a:ext cx="867792" cy="254109"/>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E48312"/>
                          </a:solidFill>
                          <a:latin typeface="Cambria Math" charset="0"/>
                        </a:rPr>
                        <m:t>𝑥</m:t>
                      </m:r>
                      <m:r>
                        <a:rPr lang="en-US" sz="1600" b="0" i="1" smtClean="0">
                          <a:solidFill>
                            <a:srgbClr val="E48312"/>
                          </a:solidFill>
                          <a:latin typeface="Cambria Math" charset="0"/>
                        </a:rPr>
                        <m:t>+ℓ(</m:t>
                      </m:r>
                      <m:r>
                        <a:rPr lang="en-US" sz="1600" b="0" i="1" smtClean="0">
                          <a:solidFill>
                            <a:srgbClr val="E48312"/>
                          </a:solidFill>
                          <a:latin typeface="Cambria Math" charset="0"/>
                        </a:rPr>
                        <m:t>𝛿</m:t>
                      </m:r>
                      <m:r>
                        <a:rPr lang="en-US" sz="1600" b="0" i="1" smtClean="0">
                          <a:solidFill>
                            <a:srgbClr val="E48312"/>
                          </a:solidFill>
                          <a:latin typeface="Cambria Math" charset="0"/>
                        </a:rPr>
                        <m:t>)</m:t>
                      </m:r>
                    </m:oMath>
                  </m:oMathPara>
                </a14:m>
                <a:endParaRPr lang="en-US" sz="1600" dirty="0">
                  <a:solidFill>
                    <a:srgbClr val="E48312"/>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45943" y="5269561"/>
                <a:ext cx="867792" cy="254109"/>
              </a:xfrm>
              <a:prstGeom prst="rect">
                <a:avLst/>
              </a:prstGeom>
              <a:blipFill>
                <a:blip r:embed="rId4"/>
                <a:stretch>
                  <a:fillRect r="-2857" b="-28571"/>
                </a:stretch>
              </a:blipFill>
              <a:ln>
                <a:noFill/>
              </a:ln>
            </p:spPr>
            <p:txBody>
              <a:bodyPr/>
              <a:lstStyle/>
              <a:p>
                <a:r>
                  <a:rPr lang="en-US">
                    <a:noFill/>
                  </a:rPr>
                  <a:t> </a:t>
                </a:r>
              </a:p>
            </p:txBody>
          </p:sp>
        </mc:Fallback>
      </mc:AlternateContent>
      <p:cxnSp>
        <p:nvCxnSpPr>
          <p:cNvPr id="10" name="Straight Arrow Connector 9"/>
          <p:cNvCxnSpPr/>
          <p:nvPr/>
        </p:nvCxnSpPr>
        <p:spPr>
          <a:xfrm flipV="1">
            <a:off x="1324669" y="4951872"/>
            <a:ext cx="108169" cy="28507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6708845" y="4172464"/>
            <a:ext cx="190339" cy="568408"/>
          </a:xfrm>
          <a:prstGeom prst="roundRect">
            <a:avLst/>
          </a:prstGeom>
          <a:solidFill>
            <a:srgbClr val="E4831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p:cNvSpPr/>
          <p:nvPr/>
        </p:nvSpPr>
        <p:spPr>
          <a:xfrm>
            <a:off x="1953032" y="4409122"/>
            <a:ext cx="5986562" cy="3176924"/>
          </a:xfrm>
          <a:prstGeom prst="arc">
            <a:avLst>
              <a:gd name="adj1" fmla="val 16771846"/>
              <a:gd name="adj2" fmla="val 211701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a:off x="2227936" y="1228597"/>
            <a:ext cx="5986562" cy="3176924"/>
          </a:xfrm>
          <a:prstGeom prst="arc">
            <a:avLst>
              <a:gd name="adj1" fmla="val 455132"/>
              <a:gd name="adj2" fmla="val 54602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a:off x="3755274" y="1262106"/>
            <a:ext cx="5986562" cy="3176924"/>
          </a:xfrm>
          <a:prstGeom prst="arc">
            <a:avLst>
              <a:gd name="adj1" fmla="val 2767060"/>
              <a:gd name="adj2" fmla="val 5460237"/>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2008670" y="4086784"/>
            <a:ext cx="5986562" cy="3176924"/>
          </a:xfrm>
          <a:prstGeom prst="arc">
            <a:avLst>
              <a:gd name="adj1" fmla="val 19508454"/>
              <a:gd name="adj2" fmla="val 20948941"/>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37"/>
          <p:cNvSpPr/>
          <p:nvPr/>
        </p:nvSpPr>
        <p:spPr>
          <a:xfrm flipH="1">
            <a:off x="5137790" y="431124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6708848" y="4347590"/>
            <a:ext cx="182880" cy="182880"/>
          </a:xfrm>
          <a:prstGeom prst="ellipse">
            <a:avLst/>
          </a:prstGeom>
          <a:solidFill>
            <a:srgbClr val="40749B"/>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6572409" y="5344333"/>
                <a:ext cx="867792" cy="254109"/>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E48312"/>
                          </a:solidFill>
                          <a:latin typeface="Cambria Math" charset="0"/>
                        </a:rPr>
                        <m:t>𝑥</m:t>
                      </m:r>
                      <m:r>
                        <a:rPr lang="en-US" sz="1600" b="0" i="1" smtClean="0">
                          <a:solidFill>
                            <a:srgbClr val="E48312"/>
                          </a:solidFill>
                          <a:latin typeface="Cambria Math" charset="0"/>
                        </a:rPr>
                        <m:t>+ℓ(</m:t>
                      </m:r>
                      <m:r>
                        <a:rPr lang="en-US" sz="1600" b="0" i="1" smtClean="0">
                          <a:solidFill>
                            <a:srgbClr val="E48312"/>
                          </a:solidFill>
                          <a:latin typeface="Cambria Math" charset="0"/>
                        </a:rPr>
                        <m:t>𝛿</m:t>
                      </m:r>
                      <m:r>
                        <a:rPr lang="en-US" sz="1600" b="0" i="1" smtClean="0">
                          <a:solidFill>
                            <a:srgbClr val="E48312"/>
                          </a:solidFill>
                          <a:latin typeface="Cambria Math" charset="0"/>
                        </a:rPr>
                        <m:t>)</m:t>
                      </m:r>
                    </m:oMath>
                  </m:oMathPara>
                </a14:m>
                <a:endParaRPr lang="en-US" sz="1600" dirty="0">
                  <a:solidFill>
                    <a:srgbClr val="E48312"/>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572409" y="5344333"/>
                <a:ext cx="867792" cy="254109"/>
              </a:xfrm>
              <a:prstGeom prst="rect">
                <a:avLst/>
              </a:prstGeom>
              <a:blipFill>
                <a:blip r:embed="rId5"/>
                <a:stretch>
                  <a:fillRect r="-2899" b="-28571"/>
                </a:stretch>
              </a:blipFill>
              <a:ln>
                <a:noFill/>
              </a:ln>
            </p:spPr>
            <p:txBody>
              <a:bodyPr/>
              <a:lstStyle/>
              <a:p>
                <a:r>
                  <a:rPr lang="en-US">
                    <a:noFill/>
                  </a:rPr>
                  <a:t> </a:t>
                </a:r>
              </a:p>
            </p:txBody>
          </p:sp>
        </mc:Fallback>
      </mc:AlternateContent>
      <p:cxnSp>
        <p:nvCxnSpPr>
          <p:cNvPr id="41" name="Straight Arrow Connector 40"/>
          <p:cNvCxnSpPr/>
          <p:nvPr/>
        </p:nvCxnSpPr>
        <p:spPr>
          <a:xfrm flipV="1">
            <a:off x="7150164" y="5018958"/>
            <a:ext cx="108169" cy="28507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Content Placeholder 2"/>
              <p:cNvSpPr>
                <a:spLocks noGrp="1"/>
              </p:cNvSpPr>
              <p:nvPr>
                <p:ph idx="1"/>
              </p:nvPr>
            </p:nvSpPr>
            <p:spPr>
              <a:xfrm>
                <a:off x="822960" y="1735503"/>
                <a:ext cx="7543800" cy="838203"/>
              </a:xfrm>
            </p:spPr>
            <p:txBody>
              <a:bodyPr>
                <a:normAutofit/>
              </a:bodyPr>
              <a:lstStyle/>
              <a:p>
                <a:pPr>
                  <a:buFont typeface="Arial" charset="0"/>
                  <a:buChar char="•"/>
                </a:pPr>
                <a:r>
                  <a:rPr lang="en-US" dirty="0"/>
                  <a:t>   When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b="0" i="1" smtClean="0">
                            <a:latin typeface="Cambria Math" panose="02040503050406030204" pitchFamily="18" charset="0"/>
                          </a:rPr>
                        </m:ctrlPr>
                      </m:dPr>
                      <m:e>
                        <m:r>
                          <a:rPr lang="en-US" b="0" i="1" smtClean="0">
                            <a:latin typeface="Cambria Math" charset="0"/>
                          </a:rPr>
                          <m:t>𝑡</m:t>
                        </m:r>
                        <m:r>
                          <a:rPr lang="en-US" b="0" i="1" smtClean="0">
                            <a:latin typeface="Cambria Math" charset="0"/>
                          </a:rPr>
                          <m:t>,</m:t>
                        </m:r>
                        <m:r>
                          <a:rPr lang="en-US" b="0" i="1" smtClean="0">
                            <a:latin typeface="Cambria Math" charset="0"/>
                          </a:rPr>
                          <m:t>𝛿</m:t>
                        </m:r>
                      </m:e>
                    </m:d>
                    <m:r>
                      <a:rPr lang="en-US" b="0" i="1" smtClean="0">
                        <a:latin typeface="Cambria Math" charset="0"/>
                      </a:rPr>
                      <m:t>=</m:t>
                    </m:r>
                    <m:r>
                      <a:rPr lang="en-US" i="1">
                        <a:latin typeface="Cambria Math" panose="02040503050406030204" pitchFamily="18" charset="0"/>
                        <a:ea typeface="Cambria Math" panose="02040503050406030204" pitchFamily="18" charset="0"/>
                      </a:rPr>
                      <m:t>ℓ</m:t>
                    </m:r>
                    <m:d>
                      <m:dPr>
                        <m:ctrlPr>
                          <a:rPr lang="en-US" b="0" i="1" smtClean="0">
                            <a:latin typeface="Cambria Math" panose="02040503050406030204" pitchFamily="18" charset="0"/>
                          </a:rPr>
                        </m:ctrlPr>
                      </m:dPr>
                      <m:e>
                        <m:r>
                          <a:rPr lang="en-US" b="0" i="1" smtClean="0">
                            <a:latin typeface="Cambria Math" charset="0"/>
                          </a:rPr>
                          <m:t>𝛿</m:t>
                        </m:r>
                      </m:e>
                    </m:d>
                    <m:r>
                      <a:rPr lang="en-US" b="0" i="0" smtClean="0">
                        <a:latin typeface="Cambria Math" charset="0"/>
                      </a:rPr>
                      <m:t>,</m:t>
                    </m:r>
                  </m:oMath>
                </a14:m>
                <a:r>
                  <a:rPr lang="en-US" dirty="0"/>
                  <a:t> the solution depends on its </a:t>
                </a:r>
                <a:r>
                  <a:rPr lang="en-US" b="1" i="1" u="sng" dirty="0"/>
                  <a:t>curvature</a:t>
                </a:r>
              </a:p>
            </p:txBody>
          </p:sp>
        </mc:Choice>
        <mc:Fallback xmlns="">
          <p:sp>
            <p:nvSpPr>
              <p:cNvPr id="31" name="Content Placeholder 2"/>
              <p:cNvSpPr>
                <a:spLocks noGrp="1" noRot="1" noChangeAspect="1" noMove="1" noResize="1" noEditPoints="1" noAdjustHandles="1" noChangeArrowheads="1" noChangeShapeType="1" noTextEdit="1"/>
              </p:cNvSpPr>
              <p:nvPr>
                <p:ph idx="1"/>
              </p:nvPr>
            </p:nvSpPr>
            <p:spPr>
              <a:xfrm>
                <a:off x="822960" y="1735503"/>
                <a:ext cx="7543800" cy="838203"/>
              </a:xfrm>
              <a:blipFill>
                <a:blip r:embed="rId6"/>
                <a:stretch>
                  <a:fillRect l="-1849" t="-7463"/>
                </a:stretch>
              </a:blipFill>
            </p:spPr>
            <p:txBody>
              <a:bodyPr/>
              <a:lstStyle/>
              <a:p>
                <a:r>
                  <a:rPr lang="en-US">
                    <a:noFill/>
                  </a:rPr>
                  <a:t> </a:t>
                </a:r>
              </a:p>
            </p:txBody>
          </p:sp>
        </mc:Fallback>
      </mc:AlternateContent>
      <p:sp>
        <p:nvSpPr>
          <p:cNvPr id="24" name="Slide Number Placeholder 4">
            <a:extLst>
              <a:ext uri="{FF2B5EF4-FFF2-40B4-BE49-F238E27FC236}">
                <a16:creationId xmlns:a16="http://schemas.microsoft.com/office/drawing/2014/main" id="{A4E59818-AA1D-C94A-B83F-4DE899E24209}"/>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171516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409005354"/>
                  </p:ext>
                </p:extLst>
              </p:nvPr>
            </p:nvGraphicFramePr>
            <p:xfrm>
              <a:off x="366469" y="2381200"/>
              <a:ext cx="8394192" cy="3511296"/>
            </p:xfrm>
            <a:graphic>
              <a:graphicData uri="http://schemas.openxmlformats.org/drawingml/2006/table">
                <a:tbl>
                  <a:tblPr firstRow="1" bandRow="1">
                    <a:tableStyleId>{5940675A-B579-460E-94D1-54222C63F5DA}</a:tableStyleId>
                  </a:tblPr>
                  <a:tblGrid>
                    <a:gridCol w="4219246">
                      <a:extLst>
                        <a:ext uri="{9D8B030D-6E8A-4147-A177-3AD203B41FA5}">
                          <a16:colId xmlns:a16="http://schemas.microsoft.com/office/drawing/2014/main" val="20000"/>
                        </a:ext>
                      </a:extLst>
                    </a:gridCol>
                    <a:gridCol w="4174946">
                      <a:extLst>
                        <a:ext uri="{9D8B030D-6E8A-4147-A177-3AD203B41FA5}">
                          <a16:colId xmlns:a16="http://schemas.microsoft.com/office/drawing/2014/main" val="20001"/>
                        </a:ext>
                      </a:extLst>
                    </a:gridCol>
                  </a:tblGrid>
                  <a:tr h="591423">
                    <a:tc>
                      <a:txBody>
                        <a:bodyPr/>
                        <a:lstStyle/>
                        <a:p>
                          <a:pPr algn="ctr"/>
                          <a:r>
                            <a:rPr lang="en-US" sz="1800" dirty="0"/>
                            <a:t>Convex</a:t>
                          </a:r>
                          <a14:m>
                            <m:oMath xmlns:m="http://schemas.openxmlformats.org/officeDocument/2006/math">
                              <m:r>
                                <a:rPr lang="en-US" sz="1800" b="0" i="0" smtClean="0">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ℓ</m:t>
                              </m:r>
                              <m:d>
                                <m:dPr>
                                  <m:ctrlPr>
                                    <a:rPr lang="en-US" sz="1800" b="0" i="1" smtClean="0">
                                      <a:latin typeface="Cambria Math" panose="02040503050406030204" pitchFamily="18" charset="0"/>
                                    </a:rPr>
                                  </m:ctrlPr>
                                </m:dPr>
                                <m:e>
                                  <m:r>
                                    <a:rPr lang="en-US" sz="1800" b="0" i="1" smtClean="0">
                                      <a:latin typeface="Cambria Math" charset="0"/>
                                    </a:rPr>
                                    <m:t>𝛿</m:t>
                                  </m:r>
                                </m:e>
                              </m:d>
                            </m:oMath>
                          </a14:m>
                          <a:endParaRPr lang="en-US" sz="1800" dirty="0"/>
                        </a:p>
                      </a:txBody>
                      <a:tcPr anchor="ctr"/>
                    </a:tc>
                    <a:tc>
                      <a:txBody>
                        <a:bodyPr/>
                        <a:lstStyle/>
                        <a:p>
                          <a:pPr algn="ctr"/>
                          <a:r>
                            <a:rPr lang="en-US" sz="1800" dirty="0"/>
                            <a:t>Concave </a:t>
                          </a:r>
                          <a14:m>
                            <m:oMath xmlns:m="http://schemas.openxmlformats.org/officeDocument/2006/math">
                              <m:r>
                                <a:rPr lang="en-US" sz="1800" i="1" smtClean="0">
                                  <a:latin typeface="Cambria Math" panose="02040503050406030204" pitchFamily="18" charset="0"/>
                                  <a:ea typeface="Cambria Math" panose="02040503050406030204" pitchFamily="18" charset="0"/>
                                </a:rPr>
                                <m:t>ℓ</m:t>
                              </m:r>
                              <m:d>
                                <m:dPr>
                                  <m:ctrlPr>
                                    <a:rPr lang="en-US" sz="1800" b="0" i="1" smtClean="0">
                                      <a:latin typeface="Cambria Math" panose="02040503050406030204" pitchFamily="18" charset="0"/>
                                    </a:rPr>
                                  </m:ctrlPr>
                                </m:dPr>
                                <m:e>
                                  <m:r>
                                    <a:rPr lang="en-US" sz="1800" b="0" i="1" smtClean="0">
                                      <a:latin typeface="Cambria Math" charset="0"/>
                                    </a:rPr>
                                    <m:t>𝛿</m:t>
                                  </m:r>
                                </m:e>
                              </m:d>
                            </m:oMath>
                          </a14:m>
                          <a:endParaRPr lang="en-US" sz="1800" dirty="0"/>
                        </a:p>
                      </a:txBody>
                      <a:tcPr anchor="ctr"/>
                    </a:tc>
                    <a:extLst>
                      <a:ext uri="{0D108BD9-81ED-4DB2-BD59-A6C34878D82A}">
                        <a16:rowId xmlns:a16="http://schemas.microsoft.com/office/drawing/2014/main" val="10000"/>
                      </a:ext>
                    </a:extLst>
                  </a:tr>
                  <a:tr h="2919873">
                    <a:tc>
                      <a:txBody>
                        <a:bodyPr/>
                        <a:lstStyle/>
                        <a:p>
                          <a:pPr algn="l"/>
                          <a:endParaRPr lang="en-US" sz="500" dirty="0"/>
                        </a:p>
                        <a:p>
                          <a:pPr algn="l"/>
                          <a:r>
                            <a:rPr lang="en-US" sz="1600" dirty="0"/>
                            <a:t>If</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ℓ</m:t>
                              </m:r>
                              <m:d>
                                <m:dPr>
                                  <m:ctrlPr>
                                    <a:rPr lang="en-US" sz="1600" b="0" i="1" smtClean="0">
                                      <a:latin typeface="Cambria Math" panose="02040503050406030204" pitchFamily="18" charset="0"/>
                                    </a:rPr>
                                  </m:ctrlPr>
                                </m:dPr>
                                <m:e>
                                  <m:r>
                                    <a:rPr lang="en-US" sz="1600" b="0" i="1" smtClean="0">
                                      <a:latin typeface="Cambria Math" charset="0"/>
                                    </a:rPr>
                                    <m:t>𝑠</m:t>
                                  </m:r>
                                </m:e>
                              </m:d>
                            </m:oMath>
                          </a14:m>
                          <a:r>
                            <a:rPr lang="en-US" sz="1600" dirty="0"/>
                            <a:t> is convex, </a:t>
                          </a:r>
                          <a14:m>
                            <m:oMath xmlns:m="http://schemas.openxmlformats.org/officeDocument/2006/math">
                              <m:r>
                                <a:rPr lang="en-US" sz="1600" b="0" i="1" smtClean="0">
                                  <a:latin typeface="Cambria Math" charset="0"/>
                                </a:rPr>
                                <m:t>𝑉</m:t>
                              </m:r>
                              <m:r>
                                <a:rPr lang="en-US" sz="1600" b="0" i="1" smtClean="0">
                                  <a:latin typeface="Cambria Math" charset="0"/>
                                </a:rPr>
                                <m:t>=</m:t>
                              </m:r>
                              <m:func>
                                <m:funcPr>
                                  <m:ctrlPr>
                                    <a:rPr lang="en-US" sz="1600" b="0" i="1" smtClean="0">
                                      <a:latin typeface="Cambria Math" panose="02040503050406030204" pitchFamily="18" charset="0"/>
                                    </a:rPr>
                                  </m:ctrlPr>
                                </m:funcPr>
                                <m:fName>
                                  <m:limLow>
                                    <m:limLowPr>
                                      <m:ctrlPr>
                                        <a:rPr lang="en-US" sz="1600" b="0" i="1" smtClean="0">
                                          <a:latin typeface="Cambria Math" panose="02040503050406030204" pitchFamily="18" charset="0"/>
                                        </a:rPr>
                                      </m:ctrlPr>
                                    </m:limLowPr>
                                    <m:e>
                                      <m:r>
                                        <m:rPr>
                                          <m:sty m:val="p"/>
                                        </m:rPr>
                                        <a:rPr lang="en-US" sz="1600" b="0" i="0" smtClean="0">
                                          <a:latin typeface="Cambria Math" charset="0"/>
                                        </a:rPr>
                                        <m:t>max</m:t>
                                      </m:r>
                                    </m:e>
                                    <m:lim>
                                      <m:r>
                                        <a:rPr lang="en-US" sz="1600" b="0" i="1" smtClean="0">
                                          <a:latin typeface="Cambria Math" charset="0"/>
                                        </a:rPr>
                                        <m:t>𝑡</m:t>
                                      </m:r>
                                    </m:lim>
                                  </m:limLow>
                                </m:fName>
                                <m:e>
                                  <m:r>
                                    <a:rPr lang="en-US" sz="1600" b="0" i="1" smtClean="0">
                                      <a:latin typeface="Cambria Math" charset="0"/>
                                    </a:rPr>
                                    <m:t>𝑔</m:t>
                                  </m:r>
                                  <m:r>
                                    <a:rPr lang="en-US" sz="1600" b="0" i="1" smtClean="0">
                                      <a:latin typeface="Cambria Math" charset="0"/>
                                    </a:rPr>
                                    <m:t>(</m:t>
                                  </m:r>
                                  <m:r>
                                    <a:rPr lang="en-US" sz="1600" b="0" i="1" smtClean="0">
                                      <a:latin typeface="Cambria Math" charset="0"/>
                                    </a:rPr>
                                    <m:t>𝑡</m:t>
                                  </m:r>
                                  <m:r>
                                    <a:rPr lang="en-US" sz="1600" b="0" i="1" smtClean="0">
                                      <a:latin typeface="Cambria Math" charset="0"/>
                                    </a:rPr>
                                    <m:t>,</m:t>
                                  </m:r>
                                  <m:sSub>
                                    <m:sSubPr>
                                      <m:ctrlPr>
                                        <a:rPr lang="en-US" sz="1600" b="1" i="1" smtClean="0">
                                          <a:latin typeface="Cambria Math" panose="02040503050406030204" pitchFamily="18" charset="0"/>
                                        </a:rPr>
                                      </m:ctrlPr>
                                    </m:sSubPr>
                                    <m:e>
                                      <m:r>
                                        <a:rPr lang="en-US" sz="1600" b="1" i="1" smtClean="0">
                                          <a:latin typeface="Cambria Math" charset="0"/>
                                        </a:rPr>
                                        <m:t>𝒙</m:t>
                                      </m:r>
                                    </m:e>
                                    <m:sub>
                                      <m:r>
                                        <a:rPr lang="en-US" sz="1600" b="0" i="1" smtClean="0">
                                          <a:latin typeface="Cambria Math" charset="0"/>
                                        </a:rPr>
                                        <m:t>0</m:t>
                                      </m:r>
                                    </m:sub>
                                  </m:sSub>
                                  <m:r>
                                    <a:rPr lang="en-US" sz="1600" b="0" i="1" smtClean="0">
                                      <a:latin typeface="Cambria Math" charset="0"/>
                                    </a:rPr>
                                    <m:t>+</m:t>
                                  </m:r>
                                  <m:r>
                                    <a:rPr lang="en-US" sz="1600" i="1" smtClean="0">
                                      <a:latin typeface="Cambria Math" panose="02040503050406030204" pitchFamily="18" charset="0"/>
                                      <a:ea typeface="Cambria Math" panose="02040503050406030204" pitchFamily="18" charset="0"/>
                                    </a:rPr>
                                    <m:t>ℓ</m:t>
                                  </m:r>
                                  <m:d>
                                    <m:dPr>
                                      <m:ctrlPr>
                                        <a:rPr lang="en-US" sz="1600" b="0" i="1" smtClean="0">
                                          <a:latin typeface="Cambria Math" panose="02040503050406030204" pitchFamily="18" charset="0"/>
                                        </a:rPr>
                                      </m:ctrlPr>
                                    </m:dPr>
                                    <m:e>
                                      <m:r>
                                        <a:rPr lang="en-US" sz="1600" b="0" i="1" smtClean="0">
                                          <a:latin typeface="Cambria Math" charset="0"/>
                                        </a:rPr>
                                        <m:t>𝑡</m:t>
                                      </m:r>
                                    </m:e>
                                  </m:d>
                                  <m:r>
                                    <a:rPr lang="en-US" sz="1600" b="1" i="1" smtClean="0">
                                      <a:latin typeface="Cambria Math" charset="0"/>
                                    </a:rPr>
                                    <m:t>𝟏</m:t>
                                  </m:r>
                                  <m:r>
                                    <a:rPr lang="en-US" sz="1600" b="0" i="1" smtClean="0">
                                      <a:latin typeface="Cambria Math" charset="0"/>
                                    </a:rPr>
                                    <m:t>)</m:t>
                                  </m:r>
                                </m:e>
                              </m:func>
                            </m:oMath>
                          </a14:m>
                          <a:r>
                            <a:rPr lang="en-US" sz="1600" dirty="0"/>
                            <a:t>, </a:t>
                          </a:r>
                        </a:p>
                        <a:p>
                          <a:pPr algn="l"/>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1</m:t>
                                  </m:r>
                                </m:sub>
                                <m:sup>
                                  <m:r>
                                    <a:rPr lang="en-US" sz="1600" b="0" i="1" smtClean="0">
                                      <a:latin typeface="Cambria Math" charset="0"/>
                                    </a:rPr>
                                    <m:t>𝑆</m:t>
                                  </m:r>
                                </m:sup>
                              </m:sSubSup>
                              <m:r>
                                <a:rPr lang="en-US" sz="1600" b="0" i="1" smtClean="0">
                                  <a:latin typeface="Cambria Math" charset="0"/>
                                </a:rPr>
                                <m:t>=</m:t>
                              </m:r>
                              <m:func>
                                <m:funcPr>
                                  <m:ctrlPr>
                                    <a:rPr lang="en-US" sz="1600" b="0" i="1" smtClean="0">
                                      <a:latin typeface="Cambria Math" panose="02040503050406030204" pitchFamily="18" charset="0"/>
                                    </a:rPr>
                                  </m:ctrlPr>
                                </m:funcPr>
                                <m:fName>
                                  <m:limLow>
                                    <m:limLowPr>
                                      <m:ctrlPr>
                                        <a:rPr lang="en-US" sz="1600" b="0" i="1" smtClean="0">
                                          <a:latin typeface="Cambria Math" panose="02040503050406030204" pitchFamily="18" charset="0"/>
                                        </a:rPr>
                                      </m:ctrlPr>
                                    </m:limLowPr>
                                    <m:e>
                                      <m:r>
                                        <m:rPr>
                                          <m:sty m:val="p"/>
                                        </m:rPr>
                                        <a:rPr lang="en-US" sz="1600" b="0" i="0" smtClean="0">
                                          <a:latin typeface="Cambria Math" charset="0"/>
                                        </a:rPr>
                                        <m:t>argmax</m:t>
                                      </m:r>
                                    </m:e>
                                    <m:lim>
                                      <m:r>
                                        <a:rPr lang="en-US" sz="1600" b="0" i="1" smtClean="0">
                                          <a:latin typeface="Cambria Math" charset="0"/>
                                        </a:rPr>
                                        <m:t>𝑡</m:t>
                                      </m:r>
                                    </m:lim>
                                  </m:limLow>
                                </m:fName>
                                <m:e>
                                  <m:r>
                                    <a:rPr lang="en-US" sz="1600" b="0" i="1" smtClean="0">
                                      <a:latin typeface="Cambria Math" charset="0"/>
                                    </a:rPr>
                                    <m:t>𝑔</m:t>
                                  </m:r>
                                  <m:r>
                                    <a:rPr lang="en-US" sz="1600" b="0" i="1" smtClean="0">
                                      <a:latin typeface="Cambria Math" charset="0"/>
                                    </a:rPr>
                                    <m:t>(</m:t>
                                  </m:r>
                                  <m:r>
                                    <a:rPr lang="en-US" sz="1600" b="0" i="1" smtClean="0">
                                      <a:latin typeface="Cambria Math" charset="0"/>
                                    </a:rPr>
                                    <m:t>𝑡</m:t>
                                  </m:r>
                                  <m:r>
                                    <a:rPr lang="en-US" sz="1600" b="0" i="1" smtClean="0">
                                      <a:latin typeface="Cambria Math" charset="0"/>
                                    </a:rPr>
                                    <m:t>,</m:t>
                                  </m:r>
                                  <m:sSub>
                                    <m:sSubPr>
                                      <m:ctrlPr>
                                        <a:rPr lang="en-US" sz="1600" b="1" i="1" smtClean="0">
                                          <a:latin typeface="Cambria Math" panose="02040503050406030204" pitchFamily="18" charset="0"/>
                                        </a:rPr>
                                      </m:ctrlPr>
                                    </m:sSubPr>
                                    <m:e>
                                      <m:r>
                                        <a:rPr lang="en-US" sz="1600" b="1" i="1" smtClean="0">
                                          <a:latin typeface="Cambria Math" charset="0"/>
                                        </a:rPr>
                                        <m:t>𝒙</m:t>
                                      </m:r>
                                    </m:e>
                                    <m:sub>
                                      <m:r>
                                        <a:rPr lang="en-US" sz="1600" b="0" i="1" smtClean="0">
                                          <a:latin typeface="Cambria Math" charset="0"/>
                                        </a:rPr>
                                        <m:t>0</m:t>
                                      </m:r>
                                    </m:sub>
                                  </m:sSub>
                                  <m:r>
                                    <a:rPr lang="en-US" sz="1600" b="0" i="1" smtClean="0">
                                      <a:latin typeface="Cambria Math" charset="0"/>
                                    </a:rPr>
                                    <m:t>+</m:t>
                                  </m:r>
                                  <m:r>
                                    <a:rPr lang="en-US" sz="1600" i="1" smtClean="0">
                                      <a:latin typeface="Cambria Math" panose="02040503050406030204" pitchFamily="18" charset="0"/>
                                      <a:ea typeface="Cambria Math" panose="02040503050406030204" pitchFamily="18" charset="0"/>
                                    </a:rPr>
                                    <m:t>ℓ</m:t>
                                  </m:r>
                                  <m:d>
                                    <m:dPr>
                                      <m:ctrlPr>
                                        <a:rPr lang="en-US" sz="1600" b="0" i="1" smtClean="0">
                                          <a:latin typeface="Cambria Math" panose="02040503050406030204" pitchFamily="18" charset="0"/>
                                        </a:rPr>
                                      </m:ctrlPr>
                                    </m:dPr>
                                    <m:e>
                                      <m:r>
                                        <a:rPr lang="en-US" sz="1600" b="0" i="1" smtClean="0">
                                          <a:latin typeface="Cambria Math" charset="0"/>
                                        </a:rPr>
                                        <m:t>𝑡</m:t>
                                      </m:r>
                                    </m:e>
                                  </m:d>
                                  <m:r>
                                    <a:rPr lang="en-US" sz="1600" b="1" i="1" smtClean="0">
                                      <a:latin typeface="Cambria Math" charset="0"/>
                                    </a:rPr>
                                    <m:t>𝟏</m:t>
                                  </m:r>
                                  <m:r>
                                    <a:rPr lang="en-US" sz="1600" b="0" i="1" smtClean="0">
                                      <a:latin typeface="Cambria Math" charset="0"/>
                                    </a:rPr>
                                    <m:t>)</m:t>
                                  </m:r>
                                </m:e>
                              </m:func>
                            </m:oMath>
                          </a14:m>
                          <a:r>
                            <a:rPr lang="en-US" sz="1600" dirty="0"/>
                            <a:t>, and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2</m:t>
                                  </m:r>
                                </m:sub>
                                <m:sup>
                                  <m:r>
                                    <a:rPr lang="en-US" sz="1600" b="0" i="1" smtClean="0">
                                      <a:latin typeface="Cambria Math" charset="0"/>
                                    </a:rPr>
                                    <m:t>𝑆</m:t>
                                  </m:r>
                                </m:sup>
                              </m:sSubSup>
                              <m:r>
                                <a:rPr lang="en-US" sz="1600" b="0" i="1" smtClean="0">
                                  <a:latin typeface="Cambria Math" charset="0"/>
                                </a:rPr>
                                <m:t>,…,</m:t>
                              </m:r>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𝑛</m:t>
                                  </m:r>
                                </m:sub>
                                <m:sup>
                                  <m:r>
                                    <a:rPr lang="en-US" sz="1600" b="0" i="1" smtClean="0">
                                      <a:latin typeface="Cambria Math" charset="0"/>
                                    </a:rPr>
                                    <m:t>𝑆</m:t>
                                  </m:r>
                                </m:sup>
                              </m:sSubSup>
                            </m:oMath>
                          </a14:m>
                          <a:r>
                            <a:rPr lang="en-US" sz="1600" dirty="0"/>
                            <a:t> can be chosen arbitrarily from </a:t>
                          </a:r>
                          <a14:m>
                            <m:oMath xmlns:m="http://schemas.openxmlformats.org/officeDocument/2006/math">
                              <m:r>
                                <a:rPr lang="en-US" sz="1600" b="0" i="1" smtClean="0">
                                  <a:latin typeface="Cambria Math" charset="0"/>
                                </a:rPr>
                                <m:t>[</m:t>
                              </m:r>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1</m:t>
                                  </m:r>
                                </m:sub>
                                <m:sup>
                                  <m:r>
                                    <a:rPr lang="en-US" sz="1600" b="0" i="1" smtClean="0">
                                      <a:latin typeface="Cambria Math" charset="0"/>
                                    </a:rPr>
                                    <m:t>𝑆</m:t>
                                  </m:r>
                                </m:sup>
                              </m:sSubSup>
                              <m:r>
                                <a:rPr lang="en-US" sz="1600" b="0" i="1" smtClean="0">
                                  <a:latin typeface="Cambria Math" charset="0"/>
                                </a:rPr>
                                <m:t>,</m:t>
                              </m:r>
                              <m:r>
                                <a:rPr lang="en-US" sz="1600" b="0" i="1" smtClean="0">
                                  <a:latin typeface="Cambria Math" charset="0"/>
                                </a:rPr>
                                <m:t>𝑇</m:t>
                              </m:r>
                              <m:r>
                                <a:rPr lang="en-US" sz="1600" b="0" i="1" smtClean="0">
                                  <a:latin typeface="Cambria Math" charset="0"/>
                                </a:rPr>
                                <m:t>]</m:t>
                              </m:r>
                            </m:oMath>
                          </a14:m>
                          <a:r>
                            <a:rPr lang="en-US" sz="1600" dirty="0"/>
                            <a:t>. </a:t>
                          </a:r>
                        </a:p>
                        <a:p>
                          <a:pPr algn="l"/>
                          <a:endParaRPr lang="en-US" sz="300" dirty="0"/>
                        </a:p>
                        <a:p>
                          <a:pPr>
                            <a:buFont typeface="Arial" charset="0"/>
                            <a:buChar char="•"/>
                          </a:pPr>
                          <a:endParaRPr lang="en-US" sz="500" dirty="0"/>
                        </a:p>
                        <a:p>
                          <a:pPr>
                            <a:buFont typeface="Arial" charset="0"/>
                            <a:buChar char="•"/>
                          </a:pPr>
                          <a:r>
                            <a:rPr lang="en-US" sz="1600" dirty="0"/>
                            <a:t>  Worst-case optimal to stop at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1</m:t>
                                  </m:r>
                                </m:sub>
                                <m:sup>
                                  <m:r>
                                    <a:rPr lang="en-US" sz="1600" b="0" i="1" smtClean="0">
                                      <a:latin typeface="Cambria Math" charset="0"/>
                                    </a:rPr>
                                    <m:t>𝑆</m:t>
                                  </m:r>
                                </m:sup>
                              </m:sSubSup>
                            </m:oMath>
                          </a14:m>
                          <a:endParaRPr lang="en-US" sz="1600" dirty="0"/>
                        </a:p>
                        <a:p>
                          <a:pPr>
                            <a:buFont typeface="Arial" charset="0"/>
                            <a:buChar char="•"/>
                          </a:pPr>
                          <a:r>
                            <a:rPr lang="en-US" sz="1600" b="1" i="1" dirty="0"/>
                            <a:t>  Single monitoring </a:t>
                          </a:r>
                          <a:r>
                            <a:rPr lang="en-US" sz="1600" dirty="0"/>
                            <a:t>sufficient to recover </a:t>
                          </a:r>
                          <a14:m>
                            <m:oMath xmlns:m="http://schemas.openxmlformats.org/officeDocument/2006/math">
                              <m:r>
                                <a:rPr lang="en-US" sz="1600" b="0" i="1" smtClean="0">
                                  <a:latin typeface="Cambria Math" charset="0"/>
                                </a:rPr>
                                <m:t>𝑉</m:t>
                              </m:r>
                            </m:oMath>
                          </a14:m>
                          <a:r>
                            <a:rPr lang="en-US" sz="1600" dirty="0"/>
                            <a:t>   </a:t>
                          </a:r>
                        </a:p>
                        <a:p>
                          <a:pPr>
                            <a:buFont typeface="Arial" charset="0"/>
                            <a:buChar char="•"/>
                          </a:pPr>
                          <a:r>
                            <a:rPr lang="en-US" sz="1600" dirty="0"/>
                            <a:t>  Monitoring is used to </a:t>
                          </a:r>
                          <a:r>
                            <a:rPr lang="en-US" sz="1600" b="1" i="1" dirty="0"/>
                            <a:t>stop</a:t>
                          </a:r>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409005354"/>
                  </p:ext>
                </p:extLst>
              </p:nvPr>
            </p:nvGraphicFramePr>
            <p:xfrm>
              <a:off x="366469" y="2381200"/>
              <a:ext cx="8394192" cy="3511296"/>
            </p:xfrm>
            <a:graphic>
              <a:graphicData uri="http://schemas.openxmlformats.org/drawingml/2006/table">
                <a:tbl>
                  <a:tblPr firstRow="1" bandRow="1">
                    <a:tableStyleId>{5940675A-B579-460E-94D1-54222C63F5DA}</a:tableStyleId>
                  </a:tblPr>
                  <a:tblGrid>
                    <a:gridCol w="4219246">
                      <a:extLst>
                        <a:ext uri="{9D8B030D-6E8A-4147-A177-3AD203B41FA5}">
                          <a16:colId xmlns:a16="http://schemas.microsoft.com/office/drawing/2014/main" val="20000"/>
                        </a:ext>
                      </a:extLst>
                    </a:gridCol>
                    <a:gridCol w="4174946">
                      <a:extLst>
                        <a:ext uri="{9D8B030D-6E8A-4147-A177-3AD203B41FA5}">
                          <a16:colId xmlns:a16="http://schemas.microsoft.com/office/drawing/2014/main" val="20001"/>
                        </a:ext>
                      </a:extLst>
                    </a:gridCol>
                  </a:tblGrid>
                  <a:tr h="591423">
                    <a:tc>
                      <a:txBody>
                        <a:bodyPr/>
                        <a:lstStyle/>
                        <a:p>
                          <a:endParaRPr lang="en-US"/>
                        </a:p>
                      </a:txBody>
                      <a:tcPr anchor="ctr">
                        <a:blipFill>
                          <a:blip r:embed="rId3"/>
                          <a:stretch>
                            <a:fillRect t="-2128" r="-99099" b="-491489"/>
                          </a:stretch>
                        </a:blipFill>
                      </a:tcPr>
                    </a:tc>
                    <a:tc>
                      <a:txBody>
                        <a:bodyPr/>
                        <a:lstStyle/>
                        <a:p>
                          <a:endParaRPr lang="en-US"/>
                        </a:p>
                      </a:txBody>
                      <a:tcPr anchor="ctr">
                        <a:blipFill>
                          <a:blip r:embed="rId3"/>
                          <a:stretch>
                            <a:fillRect l="-101216" t="-2128" r="-304" b="-491489"/>
                          </a:stretch>
                        </a:blipFill>
                      </a:tcPr>
                    </a:tc>
                    <a:extLst>
                      <a:ext uri="{0D108BD9-81ED-4DB2-BD59-A6C34878D82A}">
                        <a16:rowId xmlns:a16="http://schemas.microsoft.com/office/drawing/2014/main" val="10000"/>
                      </a:ext>
                    </a:extLst>
                  </a:tr>
                  <a:tr h="2919873">
                    <a:tc>
                      <a:txBody>
                        <a:bodyPr/>
                        <a:lstStyle/>
                        <a:p>
                          <a:endParaRPr lang="en-US"/>
                        </a:p>
                      </a:txBody>
                      <a:tcPr>
                        <a:blipFill>
                          <a:blip r:embed="rId3"/>
                          <a:stretch>
                            <a:fillRect t="-20870" r="-99099" b="-435"/>
                          </a:stretch>
                        </a:blipFill>
                      </a:tcPr>
                    </a:tc>
                    <a:tc>
                      <a:txBody>
                        <a:bodyPr/>
                        <a:lstStyle/>
                        <a:p>
                          <a:endParaRPr lang="en-US" dirty="0"/>
                        </a:p>
                      </a:txBody>
                      <a:tcPr/>
                    </a:tc>
                    <a:extLst>
                      <a:ext uri="{0D108BD9-81ED-4DB2-BD59-A6C34878D82A}">
                        <a16:rowId xmlns:a16="http://schemas.microsoft.com/office/drawing/2014/main" val="10001"/>
                      </a:ext>
                    </a:extLst>
                  </a:tr>
                </a:tbl>
              </a:graphicData>
            </a:graphic>
          </p:graphicFrame>
        </mc:Fallback>
      </mc:AlternateContent>
      <p:sp>
        <p:nvSpPr>
          <p:cNvPr id="2" name="Title 1"/>
          <p:cNvSpPr>
            <a:spLocks noGrp="1"/>
          </p:cNvSpPr>
          <p:nvPr>
            <p:ph type="title"/>
          </p:nvPr>
        </p:nvSpPr>
        <p:spPr/>
        <p:txBody>
          <a:bodyPr/>
          <a:lstStyle/>
          <a:p>
            <a:r>
              <a:rPr lang="en-US" dirty="0"/>
              <a:t>Stationary Case</a:t>
            </a:r>
            <a:endParaRPr lang="en-US" sz="3000" dirty="0"/>
          </a:p>
        </p:txBody>
      </p:sp>
      <p:sp>
        <p:nvSpPr>
          <p:cNvPr id="27" name="Rounded Rectangle 26"/>
          <p:cNvSpPr/>
          <p:nvPr/>
        </p:nvSpPr>
        <p:spPr>
          <a:xfrm>
            <a:off x="6708845" y="4172464"/>
            <a:ext cx="190339" cy="568408"/>
          </a:xfrm>
          <a:prstGeom prst="roundRect">
            <a:avLst/>
          </a:prstGeom>
          <a:solidFill>
            <a:srgbClr val="E4831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7"/>
          <p:cNvSpPr/>
          <p:nvPr/>
        </p:nvSpPr>
        <p:spPr>
          <a:xfrm>
            <a:off x="1953032" y="4409122"/>
            <a:ext cx="5986562" cy="3176924"/>
          </a:xfrm>
          <a:prstGeom prst="arc">
            <a:avLst>
              <a:gd name="adj1" fmla="val 16771846"/>
              <a:gd name="adj2" fmla="val 211701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a:off x="2227936" y="1228597"/>
            <a:ext cx="5986562" cy="3176924"/>
          </a:xfrm>
          <a:prstGeom prst="arc">
            <a:avLst>
              <a:gd name="adj1" fmla="val 455132"/>
              <a:gd name="adj2" fmla="val 54602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a:off x="3755274" y="1262106"/>
            <a:ext cx="5986562" cy="3176924"/>
          </a:xfrm>
          <a:prstGeom prst="arc">
            <a:avLst>
              <a:gd name="adj1" fmla="val 2767060"/>
              <a:gd name="adj2" fmla="val 5460237"/>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2008670" y="4086784"/>
            <a:ext cx="5986562" cy="3176924"/>
          </a:xfrm>
          <a:prstGeom prst="arc">
            <a:avLst>
              <a:gd name="adj1" fmla="val 19508454"/>
              <a:gd name="adj2" fmla="val 20980120"/>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Oval 37"/>
          <p:cNvSpPr/>
          <p:nvPr/>
        </p:nvSpPr>
        <p:spPr>
          <a:xfrm flipH="1">
            <a:off x="5137790" y="431124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6708848" y="4347590"/>
            <a:ext cx="182880" cy="182880"/>
          </a:xfrm>
          <a:prstGeom prst="ellipse">
            <a:avLst/>
          </a:prstGeom>
          <a:solidFill>
            <a:srgbClr val="40749B"/>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6572409" y="5344333"/>
                <a:ext cx="867792" cy="246221"/>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solidFill>
                            <a:srgbClr val="E48312"/>
                          </a:solidFill>
                          <a:latin typeface="Cambria Math" charset="0"/>
                        </a:rPr>
                        <m:t>𝑥</m:t>
                      </m:r>
                      <m:r>
                        <a:rPr lang="en-US" sz="1600" i="1" smtClean="0">
                          <a:solidFill>
                            <a:srgbClr val="E48312"/>
                          </a:solidFill>
                          <a:latin typeface="Cambria Math" charset="0"/>
                        </a:rPr>
                        <m:t>+ℓ(</m:t>
                      </m:r>
                      <m:r>
                        <a:rPr lang="en-US" sz="1600" i="1" smtClean="0">
                          <a:solidFill>
                            <a:srgbClr val="E48312"/>
                          </a:solidFill>
                          <a:latin typeface="Cambria Math" charset="0"/>
                        </a:rPr>
                        <m:t>𝛿</m:t>
                      </m:r>
                      <m:r>
                        <a:rPr lang="en-US" sz="1600" i="1" smtClean="0">
                          <a:solidFill>
                            <a:srgbClr val="E48312"/>
                          </a:solidFill>
                          <a:latin typeface="Cambria Math" charset="0"/>
                        </a:rPr>
                        <m:t>)</m:t>
                      </m:r>
                    </m:oMath>
                  </m:oMathPara>
                </a14:m>
                <a:endParaRPr lang="en-US" sz="1600" dirty="0">
                  <a:solidFill>
                    <a:srgbClr val="E48312"/>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572409" y="5344333"/>
                <a:ext cx="867792" cy="246221"/>
              </a:xfrm>
              <a:prstGeom prst="rect">
                <a:avLst/>
              </a:prstGeom>
              <a:blipFill>
                <a:blip r:embed="rId4"/>
                <a:stretch>
                  <a:fillRect r="-2899" b="-35000"/>
                </a:stretch>
              </a:blipFill>
              <a:ln>
                <a:noFill/>
              </a:ln>
            </p:spPr>
            <p:txBody>
              <a:bodyPr/>
              <a:lstStyle/>
              <a:p>
                <a:r>
                  <a:rPr lang="en-US">
                    <a:noFill/>
                  </a:rPr>
                  <a:t> </a:t>
                </a:r>
              </a:p>
            </p:txBody>
          </p:sp>
        </mc:Fallback>
      </mc:AlternateContent>
      <p:cxnSp>
        <p:nvCxnSpPr>
          <p:cNvPr id="41" name="Straight Arrow Connector 40"/>
          <p:cNvCxnSpPr/>
          <p:nvPr/>
        </p:nvCxnSpPr>
        <p:spPr>
          <a:xfrm flipV="1">
            <a:off x="7150164" y="5018958"/>
            <a:ext cx="108169" cy="28507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138616" y="4637440"/>
            <a:ext cx="2221199" cy="1381101"/>
            <a:chOff x="798398" y="2645626"/>
            <a:chExt cx="5986562" cy="3693744"/>
          </a:xfrm>
        </p:grpSpPr>
        <p:sp>
          <p:nvSpPr>
            <p:cNvPr id="25" name="Rounded Rectangle 24"/>
            <p:cNvSpPr/>
            <p:nvPr/>
          </p:nvSpPr>
          <p:spPr>
            <a:xfrm>
              <a:off x="2311763" y="3366036"/>
              <a:ext cx="182878" cy="1889299"/>
            </a:xfrm>
            <a:prstGeom prst="roundRect">
              <a:avLst/>
            </a:prstGeom>
            <a:solidFill>
              <a:srgbClr val="E4831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p:cNvSpPr/>
            <p:nvPr/>
          </p:nvSpPr>
          <p:spPr>
            <a:xfrm>
              <a:off x="948229" y="2645626"/>
              <a:ext cx="5463181" cy="2785715"/>
            </a:xfrm>
            <a:prstGeom prst="arc">
              <a:avLst>
                <a:gd name="adj1" fmla="val 4897784"/>
                <a:gd name="adj2" fmla="val 106911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2403785" y="3832729"/>
              <a:ext cx="2695370" cy="1473421"/>
            </a:xfrm>
            <a:prstGeom prst="arc">
              <a:avLst>
                <a:gd name="adj1" fmla="val 4897784"/>
                <a:gd name="adj2" fmla="val 10691115"/>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2419932" y="4004117"/>
              <a:ext cx="2695370" cy="1473421"/>
            </a:xfrm>
            <a:prstGeom prst="arc">
              <a:avLst>
                <a:gd name="adj1" fmla="val 10923453"/>
                <a:gd name="adj2" fmla="val 16073934"/>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a:off x="798398" y="3162446"/>
              <a:ext cx="5986562" cy="3176924"/>
            </a:xfrm>
            <a:prstGeom prst="arc">
              <a:avLst>
                <a:gd name="adj1" fmla="val 11368004"/>
                <a:gd name="adj2" fmla="val 1604200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flipH="1">
              <a:off x="898313" y="412465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2311760" y="4546866"/>
              <a:ext cx="182880" cy="182880"/>
            </a:xfrm>
            <a:prstGeom prst="ellipse">
              <a:avLst/>
            </a:prstGeom>
            <a:solidFill>
              <a:srgbClr val="40749B"/>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6" name="Content Placeholder 2"/>
              <p:cNvSpPr>
                <a:spLocks noGrp="1"/>
              </p:cNvSpPr>
              <p:nvPr>
                <p:ph idx="1"/>
              </p:nvPr>
            </p:nvSpPr>
            <p:spPr>
              <a:xfrm>
                <a:off x="822960" y="1735503"/>
                <a:ext cx="7543800" cy="838203"/>
              </a:xfrm>
            </p:spPr>
            <p:txBody>
              <a:bodyPr>
                <a:normAutofit/>
              </a:bodyPr>
              <a:lstStyle/>
              <a:p>
                <a:pPr>
                  <a:buFont typeface="Arial" charset="0"/>
                  <a:buChar char="•"/>
                </a:pPr>
                <a:r>
                  <a:rPr lang="en-US" dirty="0"/>
                  <a:t>   When</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ℓ</m:t>
                    </m:r>
                    <m:d>
                      <m:dPr>
                        <m:ctrlPr>
                          <a:rPr lang="en-US" b="0" i="1" smtClean="0">
                            <a:latin typeface="Cambria Math" panose="02040503050406030204" pitchFamily="18" charset="0"/>
                          </a:rPr>
                        </m:ctrlPr>
                      </m:dPr>
                      <m:e>
                        <m:r>
                          <a:rPr lang="en-US" b="0" i="1" smtClean="0">
                            <a:latin typeface="Cambria Math" charset="0"/>
                          </a:rPr>
                          <m:t>𝑡</m:t>
                        </m:r>
                        <m:r>
                          <a:rPr lang="en-US" b="0" i="1" smtClean="0">
                            <a:latin typeface="Cambria Math" charset="0"/>
                          </a:rPr>
                          <m:t>,</m:t>
                        </m:r>
                        <m:r>
                          <a:rPr lang="en-US" b="0" i="1" smtClean="0">
                            <a:latin typeface="Cambria Math" charset="0"/>
                          </a:rPr>
                          <m:t>𝛿</m:t>
                        </m:r>
                      </m:e>
                    </m:d>
                    <m:r>
                      <a:rPr lang="en-US" b="0" i="1" smtClean="0">
                        <a:latin typeface="Cambria Math" charset="0"/>
                      </a:rPr>
                      <m:t>=</m:t>
                    </m:r>
                    <m:r>
                      <a:rPr lang="en-US" i="1">
                        <a:latin typeface="Cambria Math" panose="02040503050406030204" pitchFamily="18" charset="0"/>
                        <a:ea typeface="Cambria Math" panose="02040503050406030204" pitchFamily="18" charset="0"/>
                      </a:rPr>
                      <m:t>ℓ</m:t>
                    </m:r>
                    <m:d>
                      <m:dPr>
                        <m:ctrlPr>
                          <a:rPr lang="en-US" b="0" i="1" smtClean="0">
                            <a:latin typeface="Cambria Math" panose="02040503050406030204" pitchFamily="18" charset="0"/>
                          </a:rPr>
                        </m:ctrlPr>
                      </m:dPr>
                      <m:e>
                        <m:r>
                          <a:rPr lang="en-US" b="0" i="1" smtClean="0">
                            <a:latin typeface="Cambria Math" charset="0"/>
                          </a:rPr>
                          <m:t>𝛿</m:t>
                        </m:r>
                      </m:e>
                    </m:d>
                    <m:r>
                      <a:rPr lang="en-US" b="0" i="0" smtClean="0">
                        <a:latin typeface="Cambria Math" charset="0"/>
                      </a:rPr>
                      <m:t>,</m:t>
                    </m:r>
                  </m:oMath>
                </a14:m>
                <a:r>
                  <a:rPr lang="en-US" dirty="0"/>
                  <a:t> the solution depends on its </a:t>
                </a:r>
                <a:r>
                  <a:rPr lang="en-US" b="1" i="1" u="sng" dirty="0"/>
                  <a:t>curvature</a:t>
                </a:r>
              </a:p>
            </p:txBody>
          </p:sp>
        </mc:Choice>
        <mc:Fallback xmlns="">
          <p:sp>
            <p:nvSpPr>
              <p:cNvPr id="26" name="Content Placeholder 2"/>
              <p:cNvSpPr>
                <a:spLocks noGrp="1" noRot="1" noChangeAspect="1" noMove="1" noResize="1" noEditPoints="1" noAdjustHandles="1" noChangeArrowheads="1" noChangeShapeType="1" noTextEdit="1"/>
              </p:cNvSpPr>
              <p:nvPr>
                <p:ph idx="1"/>
              </p:nvPr>
            </p:nvSpPr>
            <p:spPr>
              <a:xfrm>
                <a:off x="822960" y="1735503"/>
                <a:ext cx="7543800" cy="838203"/>
              </a:xfrm>
              <a:blipFill>
                <a:blip r:embed="rId5"/>
                <a:stretch>
                  <a:fillRect l="-1849" t="-7463"/>
                </a:stretch>
              </a:blipFill>
            </p:spPr>
            <p:txBody>
              <a:bodyPr/>
              <a:lstStyle/>
              <a:p>
                <a:r>
                  <a:rPr lang="en-US">
                    <a:noFill/>
                  </a:rPr>
                  <a:t> </a:t>
                </a:r>
              </a:p>
            </p:txBody>
          </p:sp>
        </mc:Fallback>
      </mc:AlternateContent>
      <p:sp>
        <p:nvSpPr>
          <p:cNvPr id="23" name="Slide Number Placeholder 4">
            <a:extLst>
              <a:ext uri="{FF2B5EF4-FFF2-40B4-BE49-F238E27FC236}">
                <a16:creationId xmlns:a16="http://schemas.microsoft.com/office/drawing/2014/main" id="{2EC5A8C2-6613-344B-BFC7-6C414422DA79}"/>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476148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623564963"/>
                  </p:ext>
                </p:extLst>
              </p:nvPr>
            </p:nvGraphicFramePr>
            <p:xfrm>
              <a:off x="366469" y="2381200"/>
              <a:ext cx="8394192" cy="3511296"/>
            </p:xfrm>
            <a:graphic>
              <a:graphicData uri="http://schemas.openxmlformats.org/drawingml/2006/table">
                <a:tbl>
                  <a:tblPr firstRow="1" bandRow="1">
                    <a:tableStyleId>{5940675A-B579-460E-94D1-54222C63F5DA}</a:tableStyleId>
                  </a:tblPr>
                  <a:tblGrid>
                    <a:gridCol w="4219246">
                      <a:extLst>
                        <a:ext uri="{9D8B030D-6E8A-4147-A177-3AD203B41FA5}">
                          <a16:colId xmlns:a16="http://schemas.microsoft.com/office/drawing/2014/main" val="20000"/>
                        </a:ext>
                      </a:extLst>
                    </a:gridCol>
                    <a:gridCol w="4174946">
                      <a:extLst>
                        <a:ext uri="{9D8B030D-6E8A-4147-A177-3AD203B41FA5}">
                          <a16:colId xmlns:a16="http://schemas.microsoft.com/office/drawing/2014/main" val="20001"/>
                        </a:ext>
                      </a:extLst>
                    </a:gridCol>
                  </a:tblGrid>
                  <a:tr h="591423">
                    <a:tc>
                      <a:txBody>
                        <a:bodyPr/>
                        <a:lstStyle/>
                        <a:p>
                          <a:pPr algn="ctr"/>
                          <a:r>
                            <a:rPr lang="en-US" sz="1800" dirty="0"/>
                            <a:t>Convex</a:t>
                          </a:r>
                          <a14:m>
                            <m:oMath xmlns:m="http://schemas.openxmlformats.org/officeDocument/2006/math">
                              <m:r>
                                <a:rPr lang="en-US" sz="1800" b="0" i="0" smtClean="0">
                                  <a:latin typeface="Cambria Math" panose="02040503050406030204" pitchFamily="18" charset="0"/>
                                  <a:ea typeface="Cambria Math" panose="02040503050406030204" pitchFamily="18" charset="0"/>
                                </a:rPr>
                                <m:t> </m:t>
                              </m:r>
                              <m:r>
                                <a:rPr lang="en-US" sz="1800" i="1" smtClean="0">
                                  <a:latin typeface="Cambria Math" panose="02040503050406030204" pitchFamily="18" charset="0"/>
                                  <a:ea typeface="Cambria Math" panose="02040503050406030204" pitchFamily="18" charset="0"/>
                                </a:rPr>
                                <m:t>ℓ</m:t>
                              </m:r>
                              <m:d>
                                <m:dPr>
                                  <m:ctrlPr>
                                    <a:rPr lang="en-US" sz="1800" b="0" i="1" smtClean="0">
                                      <a:latin typeface="Cambria Math" panose="02040503050406030204" pitchFamily="18" charset="0"/>
                                    </a:rPr>
                                  </m:ctrlPr>
                                </m:dPr>
                                <m:e>
                                  <m:r>
                                    <a:rPr lang="en-US" sz="1800" b="0" i="1" smtClean="0">
                                      <a:latin typeface="Cambria Math" charset="0"/>
                                    </a:rPr>
                                    <m:t>𝛿</m:t>
                                  </m:r>
                                </m:e>
                              </m:d>
                            </m:oMath>
                          </a14:m>
                          <a:endParaRPr lang="en-US" sz="1800" dirty="0"/>
                        </a:p>
                      </a:txBody>
                      <a:tcPr anchor="ctr"/>
                    </a:tc>
                    <a:tc>
                      <a:txBody>
                        <a:bodyPr/>
                        <a:lstStyle/>
                        <a:p>
                          <a:pPr algn="ctr"/>
                          <a:r>
                            <a:rPr lang="en-US" sz="1800" dirty="0"/>
                            <a:t>Concave</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ℓ</m:t>
                              </m:r>
                              <m:d>
                                <m:dPr>
                                  <m:ctrlPr>
                                    <a:rPr lang="en-US" sz="1800" b="0" i="1" smtClean="0">
                                      <a:latin typeface="Cambria Math" panose="02040503050406030204" pitchFamily="18" charset="0"/>
                                    </a:rPr>
                                  </m:ctrlPr>
                                </m:dPr>
                                <m:e>
                                  <m:r>
                                    <a:rPr lang="en-US" sz="1800" b="0" i="1" smtClean="0">
                                      <a:latin typeface="Cambria Math" charset="0"/>
                                    </a:rPr>
                                    <m:t>𝛿</m:t>
                                  </m:r>
                                </m:e>
                              </m:d>
                            </m:oMath>
                          </a14:m>
                          <a:endParaRPr lang="en-US" sz="1800" dirty="0"/>
                        </a:p>
                      </a:txBody>
                      <a:tcPr anchor="ctr"/>
                    </a:tc>
                    <a:extLst>
                      <a:ext uri="{0D108BD9-81ED-4DB2-BD59-A6C34878D82A}">
                        <a16:rowId xmlns:a16="http://schemas.microsoft.com/office/drawing/2014/main" val="10000"/>
                      </a:ext>
                    </a:extLst>
                  </a:tr>
                  <a:tr h="2919873">
                    <a:tc>
                      <a:txBody>
                        <a:bodyPr/>
                        <a:lstStyle/>
                        <a:p>
                          <a:pPr algn="l"/>
                          <a:endParaRPr lang="en-US" sz="500" dirty="0"/>
                        </a:p>
                        <a:p>
                          <a:pPr algn="l"/>
                          <a:r>
                            <a:rPr lang="en-US" sz="1600" dirty="0"/>
                            <a:t>If</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ℓ</m:t>
                              </m:r>
                              <m:d>
                                <m:dPr>
                                  <m:ctrlPr>
                                    <a:rPr lang="en-US" sz="1600" b="0" i="1" smtClean="0">
                                      <a:latin typeface="Cambria Math" panose="02040503050406030204" pitchFamily="18" charset="0"/>
                                    </a:rPr>
                                  </m:ctrlPr>
                                </m:dPr>
                                <m:e>
                                  <m:r>
                                    <a:rPr lang="en-US" sz="1600" b="0" i="1" smtClean="0">
                                      <a:latin typeface="Cambria Math" charset="0"/>
                                    </a:rPr>
                                    <m:t>𝑠</m:t>
                                  </m:r>
                                </m:e>
                              </m:d>
                            </m:oMath>
                          </a14:m>
                          <a:r>
                            <a:rPr lang="en-US" sz="1600" dirty="0"/>
                            <a:t> is convex, </a:t>
                          </a:r>
                          <a14:m>
                            <m:oMath xmlns:m="http://schemas.openxmlformats.org/officeDocument/2006/math">
                              <m:r>
                                <a:rPr lang="en-US" sz="1600" b="0" i="1" smtClean="0">
                                  <a:latin typeface="Cambria Math" charset="0"/>
                                </a:rPr>
                                <m:t>𝑉</m:t>
                              </m:r>
                              <m:r>
                                <a:rPr lang="en-US" sz="1600" b="0" i="1" smtClean="0">
                                  <a:latin typeface="Cambria Math" charset="0"/>
                                </a:rPr>
                                <m:t>=</m:t>
                              </m:r>
                              <m:func>
                                <m:funcPr>
                                  <m:ctrlPr>
                                    <a:rPr lang="en-US" sz="1600" b="0" i="1" smtClean="0">
                                      <a:latin typeface="Cambria Math" panose="02040503050406030204" pitchFamily="18" charset="0"/>
                                    </a:rPr>
                                  </m:ctrlPr>
                                </m:funcPr>
                                <m:fName>
                                  <m:limLow>
                                    <m:limLowPr>
                                      <m:ctrlPr>
                                        <a:rPr lang="en-US" sz="1600" b="0" i="1" smtClean="0">
                                          <a:latin typeface="Cambria Math" panose="02040503050406030204" pitchFamily="18" charset="0"/>
                                        </a:rPr>
                                      </m:ctrlPr>
                                    </m:limLowPr>
                                    <m:e>
                                      <m:r>
                                        <m:rPr>
                                          <m:sty m:val="p"/>
                                        </m:rPr>
                                        <a:rPr lang="en-US" sz="1600" b="0" i="0" smtClean="0">
                                          <a:latin typeface="Cambria Math" charset="0"/>
                                        </a:rPr>
                                        <m:t>max</m:t>
                                      </m:r>
                                    </m:e>
                                    <m:lim>
                                      <m:r>
                                        <a:rPr lang="en-US" sz="1600" b="0" i="1" smtClean="0">
                                          <a:latin typeface="Cambria Math" charset="0"/>
                                        </a:rPr>
                                        <m:t>𝑡</m:t>
                                      </m:r>
                                    </m:lim>
                                  </m:limLow>
                                </m:fName>
                                <m:e>
                                  <m:r>
                                    <a:rPr lang="en-US" sz="1600" b="0" i="1" smtClean="0">
                                      <a:latin typeface="Cambria Math" charset="0"/>
                                    </a:rPr>
                                    <m:t>𝑔</m:t>
                                  </m:r>
                                  <m:r>
                                    <a:rPr lang="en-US" sz="1600" b="0" i="1" smtClean="0">
                                      <a:latin typeface="Cambria Math" charset="0"/>
                                    </a:rPr>
                                    <m:t>(</m:t>
                                  </m:r>
                                  <m:r>
                                    <a:rPr lang="en-US" sz="1600" b="0" i="1" smtClean="0">
                                      <a:latin typeface="Cambria Math" charset="0"/>
                                    </a:rPr>
                                    <m:t>𝑡</m:t>
                                  </m:r>
                                  <m:r>
                                    <a:rPr lang="en-US" sz="1600" b="0" i="1" smtClean="0">
                                      <a:latin typeface="Cambria Math" charset="0"/>
                                    </a:rPr>
                                    <m:t>,</m:t>
                                  </m:r>
                                  <m:sSub>
                                    <m:sSubPr>
                                      <m:ctrlPr>
                                        <a:rPr lang="en-US" sz="1600" b="1" i="1" smtClean="0">
                                          <a:latin typeface="Cambria Math" panose="02040503050406030204" pitchFamily="18" charset="0"/>
                                        </a:rPr>
                                      </m:ctrlPr>
                                    </m:sSubPr>
                                    <m:e>
                                      <m:r>
                                        <a:rPr lang="en-US" sz="1600" b="1" i="1" smtClean="0">
                                          <a:latin typeface="Cambria Math" charset="0"/>
                                        </a:rPr>
                                        <m:t>𝒙</m:t>
                                      </m:r>
                                    </m:e>
                                    <m:sub>
                                      <m:r>
                                        <a:rPr lang="en-US" sz="1600" b="0" i="1" smtClean="0">
                                          <a:latin typeface="Cambria Math" charset="0"/>
                                        </a:rPr>
                                        <m:t>0</m:t>
                                      </m:r>
                                    </m:sub>
                                  </m:sSub>
                                  <m:r>
                                    <a:rPr lang="en-US" sz="1600" b="0" i="1" smtClean="0">
                                      <a:latin typeface="Cambria Math" charset="0"/>
                                    </a:rPr>
                                    <m:t>+</m:t>
                                  </m:r>
                                  <m:r>
                                    <a:rPr lang="en-US" sz="1600" i="1" smtClean="0">
                                      <a:latin typeface="Cambria Math" panose="02040503050406030204" pitchFamily="18" charset="0"/>
                                      <a:ea typeface="Cambria Math" panose="02040503050406030204" pitchFamily="18" charset="0"/>
                                    </a:rPr>
                                    <m:t>ℓ</m:t>
                                  </m:r>
                                  <m:d>
                                    <m:dPr>
                                      <m:ctrlPr>
                                        <a:rPr lang="en-US" sz="1600" b="0" i="1" smtClean="0">
                                          <a:latin typeface="Cambria Math" panose="02040503050406030204" pitchFamily="18" charset="0"/>
                                        </a:rPr>
                                      </m:ctrlPr>
                                    </m:dPr>
                                    <m:e>
                                      <m:r>
                                        <a:rPr lang="en-US" sz="1600" b="0" i="1" smtClean="0">
                                          <a:latin typeface="Cambria Math" charset="0"/>
                                        </a:rPr>
                                        <m:t>𝑡</m:t>
                                      </m:r>
                                    </m:e>
                                  </m:d>
                                  <m:r>
                                    <a:rPr lang="en-US" sz="1600" b="1" i="1" smtClean="0">
                                      <a:latin typeface="Cambria Math" charset="0"/>
                                    </a:rPr>
                                    <m:t>𝟏</m:t>
                                  </m:r>
                                  <m:r>
                                    <a:rPr lang="en-US" sz="1600" b="0" i="1" smtClean="0">
                                      <a:latin typeface="Cambria Math" charset="0"/>
                                    </a:rPr>
                                    <m:t>)</m:t>
                                  </m:r>
                                </m:e>
                              </m:func>
                            </m:oMath>
                          </a14:m>
                          <a:r>
                            <a:rPr lang="en-US" sz="1600" dirty="0"/>
                            <a:t>, </a:t>
                          </a:r>
                        </a:p>
                        <a:p>
                          <a:pPr algn="l"/>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1</m:t>
                                  </m:r>
                                </m:sub>
                                <m:sup>
                                  <m:r>
                                    <a:rPr lang="en-US" sz="1600" b="0" i="1" smtClean="0">
                                      <a:latin typeface="Cambria Math" charset="0"/>
                                    </a:rPr>
                                    <m:t>𝑆</m:t>
                                  </m:r>
                                </m:sup>
                              </m:sSubSup>
                              <m:r>
                                <a:rPr lang="en-US" sz="1600" b="0" i="1" smtClean="0">
                                  <a:latin typeface="Cambria Math" charset="0"/>
                                </a:rPr>
                                <m:t>=</m:t>
                              </m:r>
                              <m:func>
                                <m:funcPr>
                                  <m:ctrlPr>
                                    <a:rPr lang="en-US" sz="1600" b="0" i="1" smtClean="0">
                                      <a:latin typeface="Cambria Math" panose="02040503050406030204" pitchFamily="18" charset="0"/>
                                    </a:rPr>
                                  </m:ctrlPr>
                                </m:funcPr>
                                <m:fName>
                                  <m:limLow>
                                    <m:limLowPr>
                                      <m:ctrlPr>
                                        <a:rPr lang="en-US" sz="1600" b="0" i="1" smtClean="0">
                                          <a:latin typeface="Cambria Math" panose="02040503050406030204" pitchFamily="18" charset="0"/>
                                        </a:rPr>
                                      </m:ctrlPr>
                                    </m:limLowPr>
                                    <m:e>
                                      <m:r>
                                        <m:rPr>
                                          <m:sty m:val="p"/>
                                        </m:rPr>
                                        <a:rPr lang="en-US" sz="1600" b="0" i="0" smtClean="0">
                                          <a:latin typeface="Cambria Math" charset="0"/>
                                        </a:rPr>
                                        <m:t>argmax</m:t>
                                      </m:r>
                                    </m:e>
                                    <m:lim>
                                      <m:r>
                                        <a:rPr lang="en-US" sz="1600" b="0" i="1" smtClean="0">
                                          <a:latin typeface="Cambria Math" charset="0"/>
                                        </a:rPr>
                                        <m:t>𝑡</m:t>
                                      </m:r>
                                    </m:lim>
                                  </m:limLow>
                                </m:fName>
                                <m:e>
                                  <m:r>
                                    <a:rPr lang="en-US" sz="1600" b="0" i="1" smtClean="0">
                                      <a:latin typeface="Cambria Math" charset="0"/>
                                    </a:rPr>
                                    <m:t>𝑔</m:t>
                                  </m:r>
                                  <m:r>
                                    <a:rPr lang="en-US" sz="1600" b="0" i="1" smtClean="0">
                                      <a:latin typeface="Cambria Math" charset="0"/>
                                    </a:rPr>
                                    <m:t>(</m:t>
                                  </m:r>
                                  <m:r>
                                    <a:rPr lang="en-US" sz="1600" b="0" i="1" smtClean="0">
                                      <a:latin typeface="Cambria Math" charset="0"/>
                                    </a:rPr>
                                    <m:t>𝑡</m:t>
                                  </m:r>
                                  <m:r>
                                    <a:rPr lang="en-US" sz="1600" b="0" i="1" smtClean="0">
                                      <a:latin typeface="Cambria Math" charset="0"/>
                                    </a:rPr>
                                    <m:t>,</m:t>
                                  </m:r>
                                  <m:sSub>
                                    <m:sSubPr>
                                      <m:ctrlPr>
                                        <a:rPr lang="en-US" sz="1600" b="1" i="1" smtClean="0">
                                          <a:latin typeface="Cambria Math" panose="02040503050406030204" pitchFamily="18" charset="0"/>
                                        </a:rPr>
                                      </m:ctrlPr>
                                    </m:sSubPr>
                                    <m:e>
                                      <m:r>
                                        <a:rPr lang="en-US" sz="1600" b="1" i="1" smtClean="0">
                                          <a:latin typeface="Cambria Math" charset="0"/>
                                        </a:rPr>
                                        <m:t>𝒙</m:t>
                                      </m:r>
                                    </m:e>
                                    <m:sub>
                                      <m:r>
                                        <a:rPr lang="en-US" sz="1600" b="0" i="1" smtClean="0">
                                          <a:latin typeface="Cambria Math" charset="0"/>
                                        </a:rPr>
                                        <m:t>0</m:t>
                                      </m:r>
                                    </m:sub>
                                  </m:sSub>
                                  <m:r>
                                    <a:rPr lang="en-US" sz="1600" b="0" i="1" smtClean="0">
                                      <a:latin typeface="Cambria Math" charset="0"/>
                                    </a:rPr>
                                    <m:t>+</m:t>
                                  </m:r>
                                  <m:r>
                                    <a:rPr lang="en-US" sz="1600" i="1" smtClean="0">
                                      <a:latin typeface="Cambria Math" panose="02040503050406030204" pitchFamily="18" charset="0"/>
                                      <a:ea typeface="Cambria Math" panose="02040503050406030204" pitchFamily="18" charset="0"/>
                                    </a:rPr>
                                    <m:t>ℓ</m:t>
                                  </m:r>
                                  <m:d>
                                    <m:dPr>
                                      <m:ctrlPr>
                                        <a:rPr lang="en-US" sz="1600" b="0" i="1" smtClean="0">
                                          <a:latin typeface="Cambria Math" panose="02040503050406030204" pitchFamily="18" charset="0"/>
                                        </a:rPr>
                                      </m:ctrlPr>
                                    </m:dPr>
                                    <m:e>
                                      <m:r>
                                        <a:rPr lang="en-US" sz="1600" b="0" i="1" smtClean="0">
                                          <a:latin typeface="Cambria Math" charset="0"/>
                                        </a:rPr>
                                        <m:t>𝑡</m:t>
                                      </m:r>
                                    </m:e>
                                  </m:d>
                                  <m:r>
                                    <a:rPr lang="en-US" sz="1600" b="1" i="1" smtClean="0">
                                      <a:latin typeface="Cambria Math" charset="0"/>
                                    </a:rPr>
                                    <m:t>𝟏</m:t>
                                  </m:r>
                                  <m:r>
                                    <a:rPr lang="en-US" sz="1600" b="0" i="1" smtClean="0">
                                      <a:latin typeface="Cambria Math" charset="0"/>
                                    </a:rPr>
                                    <m:t>)</m:t>
                                  </m:r>
                                </m:e>
                              </m:func>
                            </m:oMath>
                          </a14:m>
                          <a:r>
                            <a:rPr lang="en-US" sz="1600" dirty="0"/>
                            <a:t>, and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2</m:t>
                                  </m:r>
                                </m:sub>
                                <m:sup>
                                  <m:r>
                                    <a:rPr lang="en-US" sz="1600" b="0" i="1" smtClean="0">
                                      <a:latin typeface="Cambria Math" charset="0"/>
                                    </a:rPr>
                                    <m:t>𝑆</m:t>
                                  </m:r>
                                </m:sup>
                              </m:sSubSup>
                              <m:r>
                                <a:rPr lang="en-US" sz="1600" b="0" i="1" smtClean="0">
                                  <a:latin typeface="Cambria Math" charset="0"/>
                                </a:rPr>
                                <m:t>,…,</m:t>
                              </m:r>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𝑛</m:t>
                                  </m:r>
                                </m:sub>
                                <m:sup>
                                  <m:r>
                                    <a:rPr lang="en-US" sz="1600" b="0" i="1" smtClean="0">
                                      <a:latin typeface="Cambria Math" charset="0"/>
                                    </a:rPr>
                                    <m:t>𝑆</m:t>
                                  </m:r>
                                </m:sup>
                              </m:sSubSup>
                            </m:oMath>
                          </a14:m>
                          <a:r>
                            <a:rPr lang="en-US" sz="1600" dirty="0"/>
                            <a:t> can be chosen arbitrarily from </a:t>
                          </a:r>
                          <a14:m>
                            <m:oMath xmlns:m="http://schemas.openxmlformats.org/officeDocument/2006/math">
                              <m:r>
                                <a:rPr lang="en-US" sz="1600" b="0" i="1" smtClean="0">
                                  <a:latin typeface="Cambria Math" charset="0"/>
                                </a:rPr>
                                <m:t>[</m:t>
                              </m:r>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1</m:t>
                                  </m:r>
                                </m:sub>
                                <m:sup>
                                  <m:r>
                                    <a:rPr lang="en-US" sz="1600" b="0" i="1" smtClean="0">
                                      <a:latin typeface="Cambria Math" charset="0"/>
                                    </a:rPr>
                                    <m:t>𝑆</m:t>
                                  </m:r>
                                </m:sup>
                              </m:sSubSup>
                              <m:r>
                                <a:rPr lang="en-US" sz="1600" b="0" i="1" smtClean="0">
                                  <a:latin typeface="Cambria Math" charset="0"/>
                                </a:rPr>
                                <m:t>,</m:t>
                              </m:r>
                              <m:r>
                                <a:rPr lang="en-US" sz="1600" b="0" i="1" smtClean="0">
                                  <a:latin typeface="Cambria Math" charset="0"/>
                                </a:rPr>
                                <m:t>𝑇</m:t>
                              </m:r>
                              <m:r>
                                <a:rPr lang="en-US" sz="1600" b="0" i="1" smtClean="0">
                                  <a:latin typeface="Cambria Math" charset="0"/>
                                </a:rPr>
                                <m:t>]</m:t>
                              </m:r>
                            </m:oMath>
                          </a14:m>
                          <a:r>
                            <a:rPr lang="en-US" sz="1600" dirty="0"/>
                            <a:t>. </a:t>
                          </a:r>
                        </a:p>
                        <a:p>
                          <a:pPr algn="l"/>
                          <a:endParaRPr lang="en-US" sz="300" dirty="0"/>
                        </a:p>
                        <a:p>
                          <a:pPr>
                            <a:buFont typeface="Arial" charset="0"/>
                            <a:buChar char="•"/>
                          </a:pPr>
                          <a:endParaRPr lang="en-US" sz="500" dirty="0"/>
                        </a:p>
                        <a:p>
                          <a:pPr>
                            <a:buFont typeface="Arial" charset="0"/>
                            <a:buChar char="•"/>
                          </a:pPr>
                          <a:r>
                            <a:rPr lang="en-US" sz="1600" dirty="0"/>
                            <a:t>  Worst-case optimal to stop at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1</m:t>
                                  </m:r>
                                </m:sub>
                                <m:sup>
                                  <m:r>
                                    <a:rPr lang="en-US" sz="1600" b="0" i="1" smtClean="0">
                                      <a:latin typeface="Cambria Math" charset="0"/>
                                    </a:rPr>
                                    <m:t>𝑆</m:t>
                                  </m:r>
                                </m:sup>
                              </m:sSubSup>
                            </m:oMath>
                          </a14:m>
                          <a:endParaRPr lang="en-US" sz="1600" dirty="0"/>
                        </a:p>
                        <a:p>
                          <a:pPr>
                            <a:buFont typeface="Arial" charset="0"/>
                            <a:buChar char="•"/>
                          </a:pPr>
                          <a:r>
                            <a:rPr lang="en-US" sz="1600" b="1" i="1" dirty="0"/>
                            <a:t>  Single monitoring </a:t>
                          </a:r>
                          <a:r>
                            <a:rPr lang="en-US" sz="1600" dirty="0"/>
                            <a:t>sufficient to recover </a:t>
                          </a:r>
                          <a14:m>
                            <m:oMath xmlns:m="http://schemas.openxmlformats.org/officeDocument/2006/math">
                              <m:r>
                                <a:rPr lang="en-US" sz="1600" b="0" i="1" smtClean="0">
                                  <a:latin typeface="Cambria Math" charset="0"/>
                                </a:rPr>
                                <m:t>𝑉</m:t>
                              </m:r>
                            </m:oMath>
                          </a14:m>
                          <a:r>
                            <a:rPr lang="en-US" sz="1600" dirty="0"/>
                            <a:t>   </a:t>
                          </a:r>
                        </a:p>
                        <a:p>
                          <a:pPr>
                            <a:buFont typeface="Arial" charset="0"/>
                            <a:buChar char="•"/>
                          </a:pPr>
                          <a:r>
                            <a:rPr lang="en-US" sz="1600" dirty="0"/>
                            <a:t>  Monitoring is used to </a:t>
                          </a:r>
                          <a:r>
                            <a:rPr lang="en-US" sz="1600" b="1" i="1" dirty="0"/>
                            <a:t>stop</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5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If</a:t>
                          </a:r>
                          <a14:m>
                            <m:oMath xmlns:m="http://schemas.openxmlformats.org/officeDocument/2006/math">
                              <m:r>
                                <a:rPr lang="en-US" sz="1600" b="0" i="0" smtClean="0">
                                  <a:latin typeface="Cambria Math" panose="02040503050406030204" pitchFamily="18" charset="0"/>
                                  <a:ea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ℓ</m:t>
                              </m:r>
                              <m:d>
                                <m:dPr>
                                  <m:ctrlPr>
                                    <a:rPr lang="en-US" sz="1600" b="0" i="1" smtClean="0">
                                      <a:latin typeface="Cambria Math" panose="02040503050406030204" pitchFamily="18" charset="0"/>
                                    </a:rPr>
                                  </m:ctrlPr>
                                </m:dPr>
                                <m:e>
                                  <m:r>
                                    <a:rPr lang="en-US" sz="1600" b="0" i="1" smtClean="0">
                                      <a:latin typeface="Cambria Math" charset="0"/>
                                    </a:rPr>
                                    <m:t>𝑠</m:t>
                                  </m:r>
                                </m:e>
                              </m:d>
                            </m:oMath>
                          </a14:m>
                          <a:r>
                            <a:rPr lang="en-US" sz="1600" dirty="0"/>
                            <a:t> is concave, </a:t>
                          </a:r>
                        </a:p>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400" b="1" i="1" smtClean="0">
                                        <a:latin typeface="Cambria Math" panose="02040503050406030204" pitchFamily="18" charset="0"/>
                                      </a:rPr>
                                    </m:ctrlPr>
                                  </m:sSupPr>
                                  <m:e>
                                    <m:r>
                                      <a:rPr lang="en-US" sz="1400" b="1" i="1" smtClean="0">
                                        <a:latin typeface="Cambria Math" charset="0"/>
                                      </a:rPr>
                                      <m:t>𝒕</m:t>
                                    </m:r>
                                  </m:e>
                                  <m:sup>
                                    <m:r>
                                      <a:rPr lang="en-US" sz="1400" b="1" i="1" smtClean="0">
                                        <a:latin typeface="Cambria Math" charset="0"/>
                                      </a:rPr>
                                      <m:t>𝑺</m:t>
                                    </m:r>
                                  </m:sup>
                                </m:sSup>
                                <m:r>
                                  <a:rPr lang="en-US" sz="1400" b="0" i="1" smtClean="0">
                                    <a:latin typeface="Cambria Math" charset="0"/>
                                  </a:rPr>
                                  <m:t>∈</m:t>
                                </m:r>
                                <m:d>
                                  <m:dPr>
                                    <m:begChr m:val="{"/>
                                    <m:endChr m:val="}"/>
                                    <m:ctrlPr>
                                      <a:rPr lang="en-US" sz="1400" b="0" i="1" smtClean="0">
                                        <a:latin typeface="Cambria Math" panose="02040503050406030204" pitchFamily="18" charset="0"/>
                                      </a:rPr>
                                    </m:ctrlPr>
                                  </m:dPr>
                                  <m:e>
                                    <m:d>
                                      <m:dPr>
                                        <m:begChr m:val="["/>
                                        <m:endChr m:val="]"/>
                                        <m:ctrlPr>
                                          <a:rPr lang="en-US" sz="1400" b="0" i="1" smtClean="0">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charset="0"/>
                                              </a:rPr>
                                              <m:t>1</m:t>
                                            </m:r>
                                          </m:num>
                                          <m:den>
                                            <m:r>
                                              <a:rPr lang="en-US" sz="1400" i="1">
                                                <a:latin typeface="Cambria Math" charset="0"/>
                                              </a:rPr>
                                              <m:t>𝑛</m:t>
                                            </m:r>
                                            <m:r>
                                              <a:rPr lang="en-US" sz="1400" b="0" i="1" smtClean="0">
                                                <a:latin typeface="Cambria Math" charset="0"/>
                                              </a:rPr>
                                              <m:t>+1</m:t>
                                            </m:r>
                                          </m:den>
                                        </m:f>
                                        <m:r>
                                          <a:rPr lang="en-US" sz="1400" i="1">
                                            <a:latin typeface="Cambria Math" charset="0"/>
                                          </a:rPr>
                                          <m:t>𝑇</m:t>
                                        </m:r>
                                        <m:r>
                                          <a:rPr lang="en-US" sz="1400" i="1">
                                            <a:latin typeface="Cambria Math" charset="0"/>
                                          </a:rPr>
                                          <m:t>,</m:t>
                                        </m:r>
                                        <m:f>
                                          <m:fPr>
                                            <m:ctrlPr>
                                              <a:rPr lang="en-US" sz="1400" i="1">
                                                <a:latin typeface="Cambria Math" panose="02040503050406030204" pitchFamily="18" charset="0"/>
                                              </a:rPr>
                                            </m:ctrlPr>
                                          </m:fPr>
                                          <m:num>
                                            <m:r>
                                              <a:rPr lang="en-US" sz="1400" i="1">
                                                <a:latin typeface="Cambria Math" charset="0"/>
                                              </a:rPr>
                                              <m:t>2</m:t>
                                            </m:r>
                                          </m:num>
                                          <m:den>
                                            <m:r>
                                              <a:rPr lang="en-US" sz="1400" i="1">
                                                <a:latin typeface="Cambria Math" charset="0"/>
                                              </a:rPr>
                                              <m:t>𝑛</m:t>
                                            </m:r>
                                            <m:r>
                                              <a:rPr lang="en-US" sz="1400" b="0" i="1" smtClean="0">
                                                <a:latin typeface="Cambria Math" charset="0"/>
                                              </a:rPr>
                                              <m:t>+1</m:t>
                                            </m:r>
                                          </m:den>
                                        </m:f>
                                        <m:r>
                                          <a:rPr lang="en-US" sz="1400" i="1">
                                            <a:latin typeface="Cambria Math" charset="0"/>
                                          </a:rPr>
                                          <m:t>𝑇</m:t>
                                        </m:r>
                                        <m:r>
                                          <a:rPr lang="en-US" sz="1400" b="0" i="1" smtClean="0">
                                            <a:latin typeface="Cambria Math" charset="0"/>
                                          </a:rPr>
                                          <m:t>,…,</m:t>
                                        </m:r>
                                        <m:r>
                                          <a:rPr lang="en-US" sz="1400" b="0" i="1" smtClean="0">
                                            <a:latin typeface="Cambria Math" charset="0"/>
                                          </a:rPr>
                                          <m:t>𝑇</m:t>
                                        </m:r>
                                      </m:e>
                                    </m:d>
                                    <m:r>
                                      <a:rPr lang="en-US" sz="1400" b="0" i="1" smtClean="0">
                                        <a:latin typeface="Cambria Math" charset="0"/>
                                      </a:rPr>
                                      <m:t>,</m:t>
                                    </m:r>
                                    <m:d>
                                      <m:dPr>
                                        <m:begChr m:val="["/>
                                        <m:endChr m:val="]"/>
                                        <m:ctrlPr>
                                          <a:rPr lang="en-US" sz="1400" b="0" i="1" smtClean="0">
                                            <a:latin typeface="Cambria Math" panose="02040503050406030204" pitchFamily="18" charset="0"/>
                                          </a:rPr>
                                        </m:ctrlPr>
                                      </m:dPr>
                                      <m:e>
                                        <m:f>
                                          <m:fPr>
                                            <m:ctrlPr>
                                              <a:rPr lang="en-US" sz="1400" i="1" smtClean="0">
                                                <a:latin typeface="Cambria Math" panose="02040503050406030204" pitchFamily="18" charset="0"/>
                                              </a:rPr>
                                            </m:ctrlPr>
                                          </m:fPr>
                                          <m:num>
                                            <m:r>
                                              <a:rPr lang="en-US" sz="1400" i="1">
                                                <a:latin typeface="Cambria Math" charset="0"/>
                                              </a:rPr>
                                              <m:t>1</m:t>
                                            </m:r>
                                          </m:num>
                                          <m:den>
                                            <m:r>
                                              <a:rPr lang="en-US" sz="1400" i="1">
                                                <a:latin typeface="Cambria Math" charset="0"/>
                                              </a:rPr>
                                              <m:t>𝑛</m:t>
                                            </m:r>
                                          </m:den>
                                        </m:f>
                                        <m:sSubSup>
                                          <m:sSubSupPr>
                                            <m:ctrlPr>
                                              <a:rPr lang="en-US" sz="1400" i="1">
                                                <a:latin typeface="Cambria Math" panose="02040503050406030204" pitchFamily="18" charset="0"/>
                                              </a:rPr>
                                            </m:ctrlPr>
                                          </m:sSubSupPr>
                                          <m:e>
                                            <m:r>
                                              <a:rPr lang="en-US" sz="1400" i="1">
                                                <a:latin typeface="Cambria Math" charset="0"/>
                                              </a:rPr>
                                              <m:t>𝑡</m:t>
                                            </m:r>
                                          </m:e>
                                          <m:sub>
                                            <m:r>
                                              <a:rPr lang="en-US" sz="1400" i="1">
                                                <a:latin typeface="Cambria Math" charset="0"/>
                                              </a:rPr>
                                              <m:t>𝑛</m:t>
                                            </m:r>
                                          </m:sub>
                                          <m:sup>
                                            <m:r>
                                              <a:rPr lang="en-US" sz="1400" i="1">
                                                <a:latin typeface="Cambria Math" charset="0"/>
                                              </a:rPr>
                                              <m:t>∗</m:t>
                                            </m:r>
                                          </m:sup>
                                        </m:sSubSup>
                                        <m:r>
                                          <a:rPr lang="en-US" sz="1400" i="1">
                                            <a:latin typeface="Cambria Math" charset="0"/>
                                          </a:rPr>
                                          <m:t>,</m:t>
                                        </m:r>
                                        <m:f>
                                          <m:fPr>
                                            <m:ctrlPr>
                                              <a:rPr lang="en-US" sz="1400" i="1">
                                                <a:latin typeface="Cambria Math" panose="02040503050406030204" pitchFamily="18" charset="0"/>
                                              </a:rPr>
                                            </m:ctrlPr>
                                          </m:fPr>
                                          <m:num>
                                            <m:r>
                                              <a:rPr lang="en-US" sz="1400" i="1">
                                                <a:latin typeface="Cambria Math" charset="0"/>
                                              </a:rPr>
                                              <m:t>2</m:t>
                                            </m:r>
                                          </m:num>
                                          <m:den>
                                            <m:r>
                                              <a:rPr lang="en-US" sz="1400" i="1">
                                                <a:latin typeface="Cambria Math" charset="0"/>
                                              </a:rPr>
                                              <m:t>𝑛</m:t>
                                            </m:r>
                                          </m:den>
                                        </m:f>
                                        <m:sSubSup>
                                          <m:sSubSupPr>
                                            <m:ctrlPr>
                                              <a:rPr lang="en-US" sz="1400" i="1">
                                                <a:latin typeface="Cambria Math" panose="02040503050406030204" pitchFamily="18" charset="0"/>
                                              </a:rPr>
                                            </m:ctrlPr>
                                          </m:sSubSupPr>
                                          <m:e>
                                            <m:r>
                                              <a:rPr lang="en-US" sz="1400" i="1">
                                                <a:latin typeface="Cambria Math" charset="0"/>
                                              </a:rPr>
                                              <m:t>𝑡</m:t>
                                            </m:r>
                                          </m:e>
                                          <m:sub>
                                            <m:r>
                                              <a:rPr lang="en-US" sz="1400" i="1">
                                                <a:latin typeface="Cambria Math" charset="0"/>
                                              </a:rPr>
                                              <m:t>𝑛</m:t>
                                            </m:r>
                                          </m:sub>
                                          <m:sup>
                                            <m:r>
                                              <a:rPr lang="en-US" sz="1400" i="1">
                                                <a:latin typeface="Cambria Math" charset="0"/>
                                              </a:rPr>
                                              <m:t>∗</m:t>
                                            </m:r>
                                          </m:sup>
                                        </m:sSubSup>
                                        <m:r>
                                          <m:rPr>
                                            <m:nor/>
                                          </m:rPr>
                                          <a:rPr lang="en-US" sz="1400" dirty="0"/>
                                          <m:t>,…, </m:t>
                                        </m:r>
                                        <m:sSubSup>
                                          <m:sSubSupPr>
                                            <m:ctrlPr>
                                              <a:rPr lang="en-US" sz="1400" i="1">
                                                <a:latin typeface="Cambria Math" panose="02040503050406030204" pitchFamily="18" charset="0"/>
                                              </a:rPr>
                                            </m:ctrlPr>
                                          </m:sSubSupPr>
                                          <m:e>
                                            <m:r>
                                              <a:rPr lang="en-US" sz="1400" i="1">
                                                <a:latin typeface="Cambria Math" charset="0"/>
                                              </a:rPr>
                                              <m:t>𝑡</m:t>
                                            </m:r>
                                          </m:e>
                                          <m:sub>
                                            <m:r>
                                              <a:rPr lang="en-US" sz="1400" i="1">
                                                <a:latin typeface="Cambria Math" charset="0"/>
                                              </a:rPr>
                                              <m:t>𝑛</m:t>
                                            </m:r>
                                          </m:sub>
                                          <m:sup>
                                            <m:r>
                                              <a:rPr lang="en-US" sz="1400" i="1">
                                                <a:latin typeface="Cambria Math" charset="0"/>
                                              </a:rPr>
                                              <m:t>∗</m:t>
                                            </m:r>
                                          </m:sup>
                                        </m:sSubSup>
                                        <m:r>
                                          <a:rPr lang="en-US" sz="1400" i="1">
                                            <a:latin typeface="Cambria Math" charset="0"/>
                                          </a:rPr>
                                          <m:t>,</m:t>
                                        </m:r>
                                        <m:r>
                                          <a:rPr lang="en-US" sz="1400" b="0" i="1" smtClean="0">
                                            <a:latin typeface="Cambria Math" charset="0"/>
                                          </a:rPr>
                                          <m:t>𝑇</m:t>
                                        </m:r>
                                      </m:e>
                                    </m:d>
                                  </m:e>
                                </m:d>
                              </m:oMath>
                            </m:oMathPara>
                          </a14:m>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where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charset="0"/>
                                    </a:rPr>
                                    <m:t>𝑡</m:t>
                                  </m:r>
                                </m:e>
                                <m:sub>
                                  <m:r>
                                    <a:rPr lang="en-US" sz="1600" b="0" i="1" smtClean="0">
                                      <a:latin typeface="Cambria Math" charset="0"/>
                                    </a:rPr>
                                    <m:t>𝑛</m:t>
                                  </m:r>
                                </m:sub>
                                <m:sup>
                                  <m:r>
                                    <a:rPr lang="en-US" sz="1600" b="0" i="1" smtClean="0">
                                      <a:latin typeface="Cambria Math" charset="0"/>
                                    </a:rPr>
                                    <m:t>∗</m:t>
                                  </m:r>
                                </m:sup>
                              </m:sSubSup>
                              <m:r>
                                <a:rPr lang="en-US" sz="1600" b="0" i="1" smtClean="0">
                                  <a:latin typeface="Cambria Math" charset="0"/>
                                </a:rPr>
                                <m:t>=</m:t>
                              </m:r>
                              <m:limLow>
                                <m:limLowPr>
                                  <m:ctrlPr>
                                    <a:rPr lang="en-US" sz="1600" b="0" i="1" smtClean="0">
                                      <a:latin typeface="Cambria Math" panose="02040503050406030204" pitchFamily="18" charset="0"/>
                                    </a:rPr>
                                  </m:ctrlPr>
                                </m:limLowPr>
                                <m:e>
                                  <m:r>
                                    <m:rPr>
                                      <m:sty m:val="p"/>
                                    </m:rPr>
                                    <a:rPr lang="en-US" sz="1600" b="0" i="0" smtClean="0">
                                      <a:latin typeface="Cambria Math" charset="0"/>
                                    </a:rPr>
                                    <m:t>argmax</m:t>
                                  </m:r>
                                </m:e>
                                <m:lim>
                                  <m:r>
                                    <a:rPr lang="en-US" sz="1600" b="0" i="1" smtClean="0">
                                      <a:latin typeface="Cambria Math" charset="0"/>
                                    </a:rPr>
                                    <m:t>𝑡</m:t>
                                  </m:r>
                                </m:lim>
                              </m:limLow>
                              <m:r>
                                <a:rPr lang="en-US" sz="1600" b="0" i="1" smtClean="0">
                                  <a:latin typeface="Cambria Math" charset="0"/>
                                </a:rPr>
                                <m:t> </m:t>
                              </m:r>
                              <m:r>
                                <a:rPr lang="en-US" sz="1600" b="0" i="1" smtClean="0">
                                  <a:latin typeface="Cambria Math" charset="0"/>
                                </a:rPr>
                                <m:t>𝑔</m:t>
                              </m:r>
                              <m:r>
                                <a:rPr lang="en-US" sz="1600" b="0" i="1" smtClean="0">
                                  <a:latin typeface="Cambria Math" charset="0"/>
                                </a:rPr>
                                <m:t>(</m:t>
                              </m:r>
                              <m:r>
                                <a:rPr lang="en-US" sz="1600" b="0" i="1" smtClean="0">
                                  <a:latin typeface="Cambria Math" charset="0"/>
                                </a:rPr>
                                <m:t>𝑡</m:t>
                              </m:r>
                              <m:r>
                                <a:rPr lang="en-US" sz="1600" b="0" i="1" smtClean="0">
                                  <a:latin typeface="Cambria Math" charset="0"/>
                                </a:rPr>
                                <m:t>,</m:t>
                              </m:r>
                              <m:sSub>
                                <m:sSubPr>
                                  <m:ctrlPr>
                                    <a:rPr lang="en-US" sz="1600" b="1" i="1" smtClean="0">
                                      <a:latin typeface="Cambria Math" panose="02040503050406030204" pitchFamily="18" charset="0"/>
                                    </a:rPr>
                                  </m:ctrlPr>
                                </m:sSubPr>
                                <m:e>
                                  <m:r>
                                    <a:rPr lang="en-US" sz="1600" b="1" i="1" smtClean="0">
                                      <a:latin typeface="Cambria Math" charset="0"/>
                                    </a:rPr>
                                    <m:t>𝒙</m:t>
                                  </m:r>
                                </m:e>
                                <m:sub>
                                  <m:r>
                                    <a:rPr lang="en-US" sz="1600" b="0" i="1" smtClean="0">
                                      <a:latin typeface="Cambria Math" charset="0"/>
                                    </a:rPr>
                                    <m:t>0</m:t>
                                  </m:r>
                                </m:sub>
                              </m:sSub>
                              <m:r>
                                <a:rPr lang="en-US" sz="1600" b="0" i="1" smtClean="0">
                                  <a:latin typeface="Cambria Math" charset="0"/>
                                </a:rPr>
                                <m:t>+</m:t>
                              </m:r>
                              <m:r>
                                <a:rPr lang="en-US" sz="1600" b="0" i="1" smtClean="0">
                                  <a:latin typeface="Cambria Math" charset="0"/>
                                </a:rPr>
                                <m:t>𝑛</m:t>
                              </m:r>
                              <m:r>
                                <a:rPr lang="en-US" sz="1600" b="0" i="1" smtClean="0">
                                  <a:latin typeface="Cambria Math" panose="02040503050406030204" pitchFamily="18" charset="0"/>
                                </a:rPr>
                                <m:t> </m:t>
                              </m:r>
                              <m:r>
                                <a:rPr lang="en-US" sz="1600" i="1" smtClean="0">
                                  <a:latin typeface="Cambria Math" panose="02040503050406030204" pitchFamily="18" charset="0"/>
                                  <a:ea typeface="Cambria Math" panose="02040503050406030204" pitchFamily="18" charset="0"/>
                                </a:rPr>
                                <m:t>ℓ</m:t>
                              </m:r>
                              <m:d>
                                <m:dPr>
                                  <m:ctrlPr>
                                    <a:rPr lang="en-US" sz="1600" b="0" i="1" smtClean="0">
                                      <a:latin typeface="Cambria Math" panose="02040503050406030204" pitchFamily="18" charset="0"/>
                                    </a:rPr>
                                  </m:ctrlPr>
                                </m:dPr>
                                <m:e>
                                  <m:r>
                                    <a:rPr lang="en-US" sz="1600" b="0" i="1" smtClean="0">
                                      <a:latin typeface="Cambria Math" charset="0"/>
                                    </a:rPr>
                                    <m:t>𝑡</m:t>
                                  </m:r>
                                  <m:r>
                                    <a:rPr lang="en-US" sz="1600" b="0" i="1" smtClean="0">
                                      <a:latin typeface="Cambria Math" charset="0"/>
                                    </a:rPr>
                                    <m:t>/</m:t>
                                  </m:r>
                                  <m:r>
                                    <a:rPr lang="en-US" sz="1600" b="0" i="1" smtClean="0">
                                      <a:latin typeface="Cambria Math" charset="0"/>
                                    </a:rPr>
                                    <m:t>𝑛</m:t>
                                  </m:r>
                                </m:e>
                              </m:d>
                              <m:r>
                                <a:rPr lang="en-US" sz="1600" b="1" i="1" smtClean="0">
                                  <a:latin typeface="Cambria Math" charset="0"/>
                                </a:rPr>
                                <m:t>𝟏</m:t>
                              </m:r>
                              <m:r>
                                <a:rPr lang="en-US" sz="1600" b="0" i="1" smtClean="0">
                                  <a:latin typeface="Cambria Math" charset="0"/>
                                </a:rPr>
                                <m:t>)</m:t>
                              </m:r>
                            </m:oMath>
                          </a14:m>
                          <a:r>
                            <a:rPr lang="en-US" dirty="0"/>
                            <a:t>.</a:t>
                          </a:r>
                        </a:p>
                        <a:p>
                          <a:pPr>
                            <a:buFont typeface="Arial" charset="0"/>
                            <a:buNone/>
                          </a:pPr>
                          <a:endParaRPr lang="en-US" sz="300" dirty="0"/>
                        </a:p>
                        <a:p>
                          <a:pPr>
                            <a:buFont typeface="Arial" charset="0"/>
                            <a:buChar char="•"/>
                          </a:pPr>
                          <a:r>
                            <a:rPr lang="en-US" sz="1600" dirty="0"/>
                            <a:t>  Optimal to monitor</a:t>
                          </a:r>
                          <a:r>
                            <a:rPr lang="en-US" sz="1600" baseline="0" dirty="0"/>
                            <a:t> at </a:t>
                          </a:r>
                          <a:r>
                            <a:rPr lang="en-US" sz="1600" b="1" i="1" baseline="0" dirty="0" err="1"/>
                            <a:t>equi</a:t>
                          </a:r>
                          <a:r>
                            <a:rPr lang="en-US" sz="1600" b="1" i="1" baseline="0" dirty="0"/>
                            <a:t>-sized intervals</a:t>
                          </a:r>
                          <a:r>
                            <a:rPr lang="en-US" sz="1600" dirty="0"/>
                            <a:t>  </a:t>
                          </a:r>
                        </a:p>
                        <a:p>
                          <a:pPr>
                            <a:buFont typeface="Arial" charset="0"/>
                            <a:buChar char="•"/>
                          </a:pPr>
                          <a:r>
                            <a:rPr lang="en-US" sz="1600" dirty="0"/>
                            <a:t>  Monitoring is used to </a:t>
                          </a:r>
                          <a:r>
                            <a:rPr lang="en-US" sz="1600" b="1" i="1" dirty="0"/>
                            <a:t>learn</a:t>
                          </a:r>
                        </a:p>
                      </a:txBody>
                      <a:tcPr/>
                    </a:tc>
                    <a:extLst>
                      <a:ext uri="{0D108BD9-81ED-4DB2-BD59-A6C34878D82A}">
                        <a16:rowId xmlns:a16="http://schemas.microsoft.com/office/drawing/2014/main" val="10001"/>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2623564963"/>
                  </p:ext>
                </p:extLst>
              </p:nvPr>
            </p:nvGraphicFramePr>
            <p:xfrm>
              <a:off x="366469" y="2381200"/>
              <a:ext cx="8394192" cy="3511296"/>
            </p:xfrm>
            <a:graphic>
              <a:graphicData uri="http://schemas.openxmlformats.org/drawingml/2006/table">
                <a:tbl>
                  <a:tblPr firstRow="1" bandRow="1">
                    <a:tableStyleId>{5940675A-B579-460E-94D1-54222C63F5DA}</a:tableStyleId>
                  </a:tblPr>
                  <a:tblGrid>
                    <a:gridCol w="4219246">
                      <a:extLst>
                        <a:ext uri="{9D8B030D-6E8A-4147-A177-3AD203B41FA5}">
                          <a16:colId xmlns:a16="http://schemas.microsoft.com/office/drawing/2014/main" val="20000"/>
                        </a:ext>
                      </a:extLst>
                    </a:gridCol>
                    <a:gridCol w="4174946">
                      <a:extLst>
                        <a:ext uri="{9D8B030D-6E8A-4147-A177-3AD203B41FA5}">
                          <a16:colId xmlns:a16="http://schemas.microsoft.com/office/drawing/2014/main" val="20001"/>
                        </a:ext>
                      </a:extLst>
                    </a:gridCol>
                  </a:tblGrid>
                  <a:tr h="591423">
                    <a:tc>
                      <a:txBody>
                        <a:bodyPr/>
                        <a:lstStyle/>
                        <a:p>
                          <a:endParaRPr lang="en-US"/>
                        </a:p>
                      </a:txBody>
                      <a:tcPr anchor="ctr">
                        <a:blipFill>
                          <a:blip r:embed="rId3"/>
                          <a:stretch>
                            <a:fillRect t="-2128" r="-99099" b="-491489"/>
                          </a:stretch>
                        </a:blipFill>
                      </a:tcPr>
                    </a:tc>
                    <a:tc>
                      <a:txBody>
                        <a:bodyPr/>
                        <a:lstStyle/>
                        <a:p>
                          <a:endParaRPr lang="en-US"/>
                        </a:p>
                      </a:txBody>
                      <a:tcPr anchor="ctr">
                        <a:blipFill>
                          <a:blip r:embed="rId3"/>
                          <a:stretch>
                            <a:fillRect l="-101216" t="-2128" r="-304" b="-491489"/>
                          </a:stretch>
                        </a:blipFill>
                      </a:tcPr>
                    </a:tc>
                    <a:extLst>
                      <a:ext uri="{0D108BD9-81ED-4DB2-BD59-A6C34878D82A}">
                        <a16:rowId xmlns:a16="http://schemas.microsoft.com/office/drawing/2014/main" val="10000"/>
                      </a:ext>
                    </a:extLst>
                  </a:tr>
                  <a:tr h="2919873">
                    <a:tc>
                      <a:txBody>
                        <a:bodyPr/>
                        <a:lstStyle/>
                        <a:p>
                          <a:endParaRPr lang="en-US"/>
                        </a:p>
                      </a:txBody>
                      <a:tcPr>
                        <a:blipFill>
                          <a:blip r:embed="rId3"/>
                          <a:stretch>
                            <a:fillRect t="-20870" r="-99099" b="-435"/>
                          </a:stretch>
                        </a:blipFill>
                      </a:tcPr>
                    </a:tc>
                    <a:tc>
                      <a:txBody>
                        <a:bodyPr/>
                        <a:lstStyle/>
                        <a:p>
                          <a:endParaRPr lang="en-US"/>
                        </a:p>
                      </a:txBody>
                      <a:tcPr>
                        <a:blipFill>
                          <a:blip r:embed="rId3"/>
                          <a:stretch>
                            <a:fillRect l="-101216" t="-20870" r="-304" b="-435"/>
                          </a:stretch>
                        </a:blipFill>
                      </a:tcPr>
                    </a:tc>
                    <a:extLst>
                      <a:ext uri="{0D108BD9-81ED-4DB2-BD59-A6C34878D82A}">
                        <a16:rowId xmlns:a16="http://schemas.microsoft.com/office/drawing/2014/main" val="10001"/>
                      </a:ext>
                    </a:extLst>
                  </a:tr>
                </a:tbl>
              </a:graphicData>
            </a:graphic>
          </p:graphicFrame>
        </mc:Fallback>
      </mc:AlternateContent>
      <p:sp>
        <p:nvSpPr>
          <p:cNvPr id="2" name="Title 1"/>
          <p:cNvSpPr>
            <a:spLocks noGrp="1"/>
          </p:cNvSpPr>
          <p:nvPr>
            <p:ph type="title"/>
          </p:nvPr>
        </p:nvSpPr>
        <p:spPr/>
        <p:txBody>
          <a:bodyPr/>
          <a:lstStyle/>
          <a:p>
            <a:r>
              <a:rPr lang="en-US" dirty="0"/>
              <a:t>Stationary Case</a:t>
            </a:r>
            <a:endParaRPr lang="en-US" sz="3000" dirty="0"/>
          </a:p>
        </p:txBody>
      </p:sp>
      <p:grpSp>
        <p:nvGrpSpPr>
          <p:cNvPr id="24" name="Group 23"/>
          <p:cNvGrpSpPr/>
          <p:nvPr/>
        </p:nvGrpSpPr>
        <p:grpSpPr>
          <a:xfrm>
            <a:off x="3138616" y="4637440"/>
            <a:ext cx="2221199" cy="1381101"/>
            <a:chOff x="798398" y="2645626"/>
            <a:chExt cx="5986562" cy="3693744"/>
          </a:xfrm>
        </p:grpSpPr>
        <p:sp>
          <p:nvSpPr>
            <p:cNvPr id="25" name="Rounded Rectangle 24"/>
            <p:cNvSpPr/>
            <p:nvPr/>
          </p:nvSpPr>
          <p:spPr>
            <a:xfrm>
              <a:off x="2311763" y="3366036"/>
              <a:ext cx="182878" cy="1889299"/>
            </a:xfrm>
            <a:prstGeom prst="roundRect">
              <a:avLst/>
            </a:prstGeom>
            <a:solidFill>
              <a:srgbClr val="E4831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p:cNvSpPr/>
            <p:nvPr/>
          </p:nvSpPr>
          <p:spPr>
            <a:xfrm>
              <a:off x="948229" y="2645626"/>
              <a:ext cx="5463181" cy="2785715"/>
            </a:xfrm>
            <a:prstGeom prst="arc">
              <a:avLst>
                <a:gd name="adj1" fmla="val 4897784"/>
                <a:gd name="adj2" fmla="val 106911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2403785" y="3832729"/>
              <a:ext cx="2695370" cy="1473421"/>
            </a:xfrm>
            <a:prstGeom prst="arc">
              <a:avLst>
                <a:gd name="adj1" fmla="val 4897784"/>
                <a:gd name="adj2" fmla="val 10691115"/>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2419932" y="4004117"/>
              <a:ext cx="2695370" cy="1473421"/>
            </a:xfrm>
            <a:prstGeom prst="arc">
              <a:avLst>
                <a:gd name="adj1" fmla="val 10923453"/>
                <a:gd name="adj2" fmla="val 16073934"/>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a:off x="798398" y="3162446"/>
              <a:ext cx="5986562" cy="3176924"/>
            </a:xfrm>
            <a:prstGeom prst="arc">
              <a:avLst>
                <a:gd name="adj1" fmla="val 11368004"/>
                <a:gd name="adj2" fmla="val 1604200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Oval 41"/>
            <p:cNvSpPr/>
            <p:nvPr/>
          </p:nvSpPr>
          <p:spPr>
            <a:xfrm flipH="1">
              <a:off x="898313" y="412465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2311760" y="4546866"/>
              <a:ext cx="182880" cy="182880"/>
            </a:xfrm>
            <a:prstGeom prst="ellipse">
              <a:avLst/>
            </a:prstGeom>
            <a:solidFill>
              <a:srgbClr val="40749B"/>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677796" y="3802566"/>
            <a:ext cx="3604666" cy="2682980"/>
            <a:chOff x="1953918" y="1030889"/>
            <a:chExt cx="7788804" cy="6357449"/>
          </a:xfrm>
        </p:grpSpPr>
        <p:sp>
          <p:nvSpPr>
            <p:cNvPr id="26" name="Rounded Rectangle 25"/>
            <p:cNvSpPr/>
            <p:nvPr/>
          </p:nvSpPr>
          <p:spPr>
            <a:xfrm>
              <a:off x="6709731" y="3974756"/>
              <a:ext cx="190339" cy="568408"/>
            </a:xfrm>
            <a:prstGeom prst="roundRect">
              <a:avLst/>
            </a:prstGeom>
            <a:solidFill>
              <a:srgbClr val="E4831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p:cNvSpPr/>
            <p:nvPr/>
          </p:nvSpPr>
          <p:spPr>
            <a:xfrm>
              <a:off x="1953918" y="4211414"/>
              <a:ext cx="5986562" cy="3176924"/>
            </a:xfrm>
            <a:prstGeom prst="arc">
              <a:avLst>
                <a:gd name="adj1" fmla="val 16771846"/>
                <a:gd name="adj2" fmla="val 211701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a:off x="2228822" y="1030889"/>
              <a:ext cx="5986562" cy="3176924"/>
            </a:xfrm>
            <a:prstGeom prst="arc">
              <a:avLst>
                <a:gd name="adj1" fmla="val 455132"/>
                <a:gd name="adj2" fmla="val 54602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3756160" y="1064398"/>
              <a:ext cx="5986562" cy="3176924"/>
            </a:xfrm>
            <a:prstGeom prst="arc">
              <a:avLst>
                <a:gd name="adj1" fmla="val 2767060"/>
                <a:gd name="adj2" fmla="val 5460237"/>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a:off x="2009556" y="3889076"/>
              <a:ext cx="5986562" cy="3176924"/>
            </a:xfrm>
            <a:prstGeom prst="arc">
              <a:avLst>
                <a:gd name="adj1" fmla="val 19508454"/>
                <a:gd name="adj2" fmla="val 20948941"/>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flipH="1">
              <a:off x="5138676" y="411353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6709734" y="4149882"/>
              <a:ext cx="182880" cy="182880"/>
            </a:xfrm>
            <a:prstGeom prst="ellipse">
              <a:avLst/>
            </a:prstGeom>
            <a:solidFill>
              <a:srgbClr val="40749B"/>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8" name="Content Placeholder 2"/>
              <p:cNvSpPr>
                <a:spLocks noGrp="1"/>
              </p:cNvSpPr>
              <p:nvPr>
                <p:ph idx="1"/>
              </p:nvPr>
            </p:nvSpPr>
            <p:spPr>
              <a:xfrm>
                <a:off x="822960" y="1735503"/>
                <a:ext cx="7543800" cy="838203"/>
              </a:xfrm>
            </p:spPr>
            <p:txBody>
              <a:bodyPr>
                <a:normAutofit/>
              </a:bodyPr>
              <a:lstStyle/>
              <a:p>
                <a:pPr>
                  <a:buFont typeface="Arial" charset="0"/>
                  <a:buChar char="•"/>
                </a:pPr>
                <a:r>
                  <a:rPr lang="en-US" dirty="0"/>
                  <a:t>   When</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r>
                          <a:rPr lang="en-US" i="1">
                            <a:latin typeface="Cambria Math" charset="0"/>
                          </a:rPr>
                          <m:t>𝑡</m:t>
                        </m:r>
                        <m:r>
                          <a:rPr lang="en-US" i="1">
                            <a:latin typeface="Cambria Math" charset="0"/>
                          </a:rPr>
                          <m:t>,</m:t>
                        </m:r>
                        <m:r>
                          <a:rPr lang="en-US" i="1">
                            <a:latin typeface="Cambria Math" charset="0"/>
                          </a:rPr>
                          <m:t>𝛿</m:t>
                        </m:r>
                      </m:e>
                    </m:d>
                    <m:r>
                      <a:rPr lang="en-US" i="1">
                        <a:latin typeface="Cambria Math" charset="0"/>
                      </a:rPr>
                      <m:t>=</m:t>
                    </m:r>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rPr>
                        </m:ctrlPr>
                      </m:dPr>
                      <m:e>
                        <m:r>
                          <a:rPr lang="en-US" i="1">
                            <a:latin typeface="Cambria Math" charset="0"/>
                          </a:rPr>
                          <m:t>𝛿</m:t>
                        </m:r>
                      </m:e>
                    </m:d>
                    <m:r>
                      <a:rPr lang="en-US">
                        <a:latin typeface="Cambria Math" charset="0"/>
                      </a:rPr>
                      <m:t>,</m:t>
                    </m:r>
                  </m:oMath>
                </a14:m>
                <a:r>
                  <a:rPr lang="en-US" dirty="0"/>
                  <a:t> the solution depends on its </a:t>
                </a:r>
                <a:r>
                  <a:rPr lang="en-US" b="1" i="1" u="sng" dirty="0"/>
                  <a:t>curvature</a:t>
                </a:r>
              </a:p>
            </p:txBody>
          </p:sp>
        </mc:Choice>
        <mc:Fallback xmlns="">
          <p:sp>
            <p:nvSpPr>
              <p:cNvPr id="28" name="Content Placeholder 2"/>
              <p:cNvSpPr>
                <a:spLocks noGrp="1" noRot="1" noChangeAspect="1" noMove="1" noResize="1" noEditPoints="1" noAdjustHandles="1" noChangeArrowheads="1" noChangeShapeType="1" noTextEdit="1"/>
              </p:cNvSpPr>
              <p:nvPr>
                <p:ph idx="1"/>
              </p:nvPr>
            </p:nvSpPr>
            <p:spPr>
              <a:xfrm>
                <a:off x="822960" y="1735503"/>
                <a:ext cx="7543800" cy="838203"/>
              </a:xfrm>
              <a:blipFill>
                <a:blip r:embed="rId4"/>
                <a:stretch>
                  <a:fillRect l="-1849" t="-7463"/>
                </a:stretch>
              </a:blipFill>
            </p:spPr>
            <p:txBody>
              <a:bodyPr/>
              <a:lstStyle/>
              <a:p>
                <a:r>
                  <a:rPr lang="en-US">
                    <a:noFill/>
                  </a:rPr>
                  <a:t> </a:t>
                </a:r>
              </a:p>
            </p:txBody>
          </p:sp>
        </mc:Fallback>
      </mc:AlternateContent>
      <p:sp>
        <p:nvSpPr>
          <p:cNvPr id="22" name="Slide Number Placeholder 4">
            <a:extLst>
              <a:ext uri="{FF2B5EF4-FFF2-40B4-BE49-F238E27FC236}">
                <a16:creationId xmlns:a16="http://schemas.microsoft.com/office/drawing/2014/main" id="{7249AFD0-8F5E-8743-8BAF-CB24DB2B6C9D}"/>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19</a:t>
            </a:fld>
            <a:endParaRPr lang="en-US"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6DD65D8-A28C-5A42-B9CD-1F86BCF637BD}"/>
                  </a:ext>
                </a:extLst>
              </p:cNvPr>
              <p:cNvSpPr txBox="1"/>
              <p:nvPr/>
            </p:nvSpPr>
            <p:spPr>
              <a:xfrm>
                <a:off x="294486" y="6011943"/>
                <a:ext cx="8072274" cy="707886"/>
              </a:xfrm>
              <a:prstGeom prst="rect">
                <a:avLst/>
              </a:prstGeom>
              <a:noFill/>
            </p:spPr>
            <p:txBody>
              <a:bodyPr wrap="none" rtlCol="0">
                <a:spAutoFit/>
              </a:bodyPr>
              <a:lstStyle/>
              <a:p>
                <a:pPr marL="342900" indent="-342900">
                  <a:buFont typeface="Arial" panose="020B0604020202020204" pitchFamily="34" charset="0"/>
                  <a:buChar char="•"/>
                </a:pPr>
                <a:r>
                  <a:rPr lang="en-US" sz="2000" dirty="0"/>
                  <a:t>Similar results for </a:t>
                </a:r>
                <a14:m>
                  <m:oMath xmlns:m="http://schemas.openxmlformats.org/officeDocument/2006/math">
                    <m:r>
                      <a:rPr lang="en-US" sz="2000" i="1">
                        <a:latin typeface="Cambria Math" panose="02040503050406030204" pitchFamily="18" charset="0"/>
                        <a:ea typeface="Cambria Math" panose="02040503050406030204" pitchFamily="18" charset="0"/>
                      </a:rPr>
                      <m:t>ℓ</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𝛿</m:t>
                        </m:r>
                      </m:e>
                    </m:d>
                  </m:oMath>
                </a14:m>
                <a:endParaRPr lang="en-US" sz="2000" dirty="0"/>
              </a:p>
              <a:p>
                <a:pPr marL="342900" indent="-342900">
                  <a:buFont typeface="Arial" panose="020B0604020202020204" pitchFamily="34" charset="0"/>
                  <a:buChar char="•"/>
                </a:pPr>
                <a:r>
                  <a:rPr lang="en-US" sz="2000" dirty="0"/>
                  <a:t>Can derive conditions based on super-modularity to solve static problem</a:t>
                </a:r>
              </a:p>
            </p:txBody>
          </p:sp>
        </mc:Choice>
        <mc:Fallback xmlns="">
          <p:sp>
            <p:nvSpPr>
              <p:cNvPr id="27" name="TextBox 26">
                <a:extLst>
                  <a:ext uri="{FF2B5EF4-FFF2-40B4-BE49-F238E27FC236}">
                    <a16:creationId xmlns:a16="http://schemas.microsoft.com/office/drawing/2014/main" id="{06DD65D8-A28C-5A42-B9CD-1F86BCF637BD}"/>
                  </a:ext>
                </a:extLst>
              </p:cNvPr>
              <p:cNvSpPr txBox="1">
                <a:spLocks noRot="1" noChangeAspect="1" noMove="1" noResize="1" noEditPoints="1" noAdjustHandles="1" noChangeArrowheads="1" noChangeShapeType="1" noTextEdit="1"/>
              </p:cNvSpPr>
              <p:nvPr/>
            </p:nvSpPr>
            <p:spPr>
              <a:xfrm>
                <a:off x="294486" y="6011943"/>
                <a:ext cx="8072274" cy="707886"/>
              </a:xfrm>
              <a:prstGeom prst="rect">
                <a:avLst/>
              </a:prstGeom>
              <a:blipFill>
                <a:blip r:embed="rId5"/>
                <a:stretch>
                  <a:fillRect l="-471" t="-3509" b="-14035"/>
                </a:stretch>
              </a:blipFill>
            </p:spPr>
            <p:txBody>
              <a:bodyPr/>
              <a:lstStyle/>
              <a:p>
                <a:r>
                  <a:rPr lang="en-US">
                    <a:noFill/>
                  </a:rPr>
                  <a:t> </a:t>
                </a:r>
              </a:p>
            </p:txBody>
          </p:sp>
        </mc:Fallback>
      </mc:AlternateContent>
    </p:spTree>
    <p:extLst>
      <p:ext uri="{BB962C8B-B14F-4D97-AF65-F5344CB8AC3E}">
        <p14:creationId xmlns:p14="http://schemas.microsoft.com/office/powerpoint/2010/main" val="157300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8178" y="4536236"/>
            <a:ext cx="3133873" cy="1784196"/>
          </a:xfrm>
        </p:spPr>
        <p:txBody>
          <a:bodyPr>
            <a:normAutofit/>
          </a:bodyPr>
          <a:lstStyle/>
          <a:p>
            <a:pPr algn="ctr">
              <a:lnSpc>
                <a:spcPct val="120000"/>
              </a:lnSpc>
            </a:pPr>
            <a:r>
              <a:rPr lang="en-US" b="1" dirty="0"/>
              <a:t>Disease Monitoring</a:t>
            </a:r>
          </a:p>
        </p:txBody>
      </p:sp>
      <p:sp>
        <p:nvSpPr>
          <p:cNvPr id="4" name="Content Placeholder 3"/>
          <p:cNvSpPr>
            <a:spLocks noGrp="1"/>
          </p:cNvSpPr>
          <p:nvPr>
            <p:ph sz="half" idx="2"/>
          </p:nvPr>
        </p:nvSpPr>
        <p:spPr>
          <a:xfrm>
            <a:off x="4758961" y="4536236"/>
            <a:ext cx="3373622" cy="1784196"/>
          </a:xfrm>
        </p:spPr>
        <p:txBody>
          <a:bodyPr>
            <a:normAutofit/>
          </a:bodyPr>
          <a:lstStyle/>
          <a:p>
            <a:pPr algn="ctr">
              <a:lnSpc>
                <a:spcPct val="120000"/>
              </a:lnSpc>
            </a:pPr>
            <a:r>
              <a:rPr lang="en-US" b="1" dirty="0"/>
              <a:t>Debt Monitoring</a:t>
            </a:r>
          </a:p>
        </p:txBody>
      </p:sp>
      <p:sp>
        <p:nvSpPr>
          <p:cNvPr id="5" name="Slide Number Placeholder 4"/>
          <p:cNvSpPr>
            <a:spLocks noGrp="1"/>
          </p:cNvSpPr>
          <p:nvPr>
            <p:ph type="sldNum" sz="quarter" idx="12"/>
          </p:nvPr>
        </p:nvSpPr>
        <p:spPr>
          <a:xfrm>
            <a:off x="8132583" y="6492875"/>
            <a:ext cx="984019" cy="365125"/>
          </a:xfrm>
        </p:spPr>
        <p:txBody>
          <a:bodyPr/>
          <a:lstStyle/>
          <a:p>
            <a:fld id="{4FAB73BC-B049-4115-A692-8D63A059BFB8}" type="slidenum">
              <a:rPr lang="en-US" smtClean="0"/>
              <a:t>2</a:t>
            </a:fld>
            <a:endParaRPr lang="en-US" dirty="0"/>
          </a:p>
        </p:txBody>
      </p:sp>
      <p:sp>
        <p:nvSpPr>
          <p:cNvPr id="7" name="Title 1"/>
          <p:cNvSpPr>
            <a:spLocks noGrp="1"/>
          </p:cNvSpPr>
          <p:nvPr>
            <p:ph type="title"/>
          </p:nvPr>
        </p:nvSpPr>
        <p:spPr>
          <a:xfrm>
            <a:off x="822960" y="60288"/>
            <a:ext cx="7543800" cy="1450757"/>
          </a:xfrm>
        </p:spPr>
        <p:txBody>
          <a:bodyPr/>
          <a:lstStyle/>
          <a:p>
            <a:r>
              <a:rPr lang="en-US" b="1" dirty="0"/>
              <a:t>Monitoring in Practice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70" y="2118744"/>
            <a:ext cx="3150981" cy="2213309"/>
          </a:xfrm>
          <a:prstGeom prst="rect">
            <a:avLst/>
          </a:prstGeom>
          <a:ln>
            <a:noFill/>
          </a:ln>
          <a:effectLst>
            <a:outerShdw blurRad="292100" dist="139700" dir="2700000" algn="tl" rotWithShape="0">
              <a:srgbClr val="333333">
                <a:alpha val="65000"/>
              </a:srgbClr>
            </a:outerShdw>
          </a:effectLst>
        </p:spPr>
      </p:pic>
      <p:grpSp>
        <p:nvGrpSpPr>
          <p:cNvPr id="17" name="Group 16"/>
          <p:cNvGrpSpPr/>
          <p:nvPr/>
        </p:nvGrpSpPr>
        <p:grpSpPr>
          <a:xfrm>
            <a:off x="4741498" y="2118744"/>
            <a:ext cx="3391085" cy="2213309"/>
            <a:chOff x="4515130" y="1723071"/>
            <a:chExt cx="4334644" cy="2904685"/>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733" y="1723071"/>
              <a:ext cx="2159041" cy="1439361"/>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5130" y="1723072"/>
              <a:ext cx="2164452" cy="143936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5131" y="3173583"/>
              <a:ext cx="2166862" cy="1454173"/>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0733" y="3173583"/>
              <a:ext cx="2159041" cy="1436965"/>
            </a:xfrm>
            <a:prstGeom prst="rect">
              <a:avLst/>
            </a:prstGeom>
            <a:ln>
              <a:noFill/>
            </a:ln>
            <a:effectLst>
              <a:outerShdw blurRad="292100" dist="139700" dir="2700000" algn="tl" rotWithShape="0">
                <a:srgbClr val="333333">
                  <a:alpha val="65000"/>
                </a:srgbClr>
              </a:outerShdw>
            </a:effectLst>
          </p:spPr>
        </p:pic>
      </p:grpSp>
      <p:sp>
        <p:nvSpPr>
          <p:cNvPr id="16" name="TextBox 15"/>
          <p:cNvSpPr txBox="1"/>
          <p:nvPr/>
        </p:nvSpPr>
        <p:spPr>
          <a:xfrm>
            <a:off x="7304049" y="-847493"/>
            <a:ext cx="184731" cy="30008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5898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 Case Study in Designing </a:t>
            </a:r>
            <a:br>
              <a:rPr lang="en-US" sz="4000" b="1" dirty="0"/>
            </a:br>
            <a:r>
              <a:rPr lang="en-US" sz="4000" b="1" dirty="0"/>
              <a:t>Treatment for CAV</a:t>
            </a:r>
          </a:p>
        </p:txBody>
      </p:sp>
      <p:sp>
        <p:nvSpPr>
          <p:cNvPr id="4" name="Slide Number Placeholder 3"/>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2072855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Description</a:t>
            </a:r>
            <a:endParaRPr lang="en-US" sz="3000" dirty="0"/>
          </a:p>
        </p:txBody>
      </p:sp>
      <p:sp>
        <p:nvSpPr>
          <p:cNvPr id="3" name="Content Placeholder 2"/>
          <p:cNvSpPr>
            <a:spLocks noGrp="1"/>
          </p:cNvSpPr>
          <p:nvPr>
            <p:ph idx="1"/>
          </p:nvPr>
        </p:nvSpPr>
        <p:spPr>
          <a:xfrm>
            <a:off x="822960" y="1886905"/>
            <a:ext cx="7543800" cy="3924810"/>
          </a:xfrm>
        </p:spPr>
        <p:txBody>
          <a:bodyPr>
            <a:normAutofit/>
          </a:bodyPr>
          <a:lstStyle/>
          <a:p>
            <a:pPr>
              <a:buFont typeface="Arial" charset="0"/>
              <a:buChar char="•"/>
            </a:pPr>
            <a:r>
              <a:rPr lang="en-US" dirty="0"/>
              <a:t> Papworth Hospital: 622 heart-transplanted patients monitored yearly</a:t>
            </a:r>
          </a:p>
          <a:p>
            <a:pPr lvl="1">
              <a:buFont typeface="Arial" charset="0"/>
              <a:buChar char="•"/>
            </a:pPr>
            <a:r>
              <a:rPr lang="en-US" sz="2000" dirty="0"/>
              <a:t>Length of monitoring horizon differs by patient (mean = 3.85 </a:t>
            </a:r>
            <a:r>
              <a:rPr lang="en-US" sz="2000" dirty="0" err="1"/>
              <a:t>yrs</a:t>
            </a:r>
            <a:r>
              <a:rPr lang="en-US" sz="2000" dirty="0"/>
              <a:t>)</a:t>
            </a:r>
          </a:p>
          <a:p>
            <a:pPr lvl="1">
              <a:buFont typeface="Arial" charset="0"/>
              <a:buChar char="•"/>
            </a:pPr>
            <a:r>
              <a:rPr lang="en-US" sz="2000" dirty="0"/>
              <a:t>2,846 total observations</a:t>
            </a:r>
          </a:p>
          <a:p>
            <a:pPr marL="201168" lvl="1" indent="0">
              <a:buNone/>
            </a:pPr>
            <a:endParaRPr lang="en-US" sz="2000" dirty="0"/>
          </a:p>
          <a:p>
            <a:pPr>
              <a:buFont typeface="Arial" charset="0"/>
              <a:buChar char="•"/>
            </a:pPr>
            <a:r>
              <a:rPr lang="en-US" dirty="0"/>
              <a:t> At each monitoring time, the patient’s age, post-transplant year and CAV stage are recorded</a:t>
            </a:r>
          </a:p>
          <a:p>
            <a:pPr lvl="1">
              <a:buFont typeface="Arial" charset="0"/>
              <a:buChar char="•"/>
            </a:pPr>
            <a:r>
              <a:rPr lang="en-US" sz="2000" dirty="0"/>
              <a:t>Classified into three stages: 1 (Mild), 2 (Moderate), 3 (Severe)</a:t>
            </a:r>
          </a:p>
          <a:p>
            <a:pPr lvl="1">
              <a:buFont typeface="Arial" charset="0"/>
              <a:buChar char="•"/>
            </a:pPr>
            <a:r>
              <a:rPr lang="en-US" sz="2000" dirty="0"/>
              <a:t>And based on number of acute rejection episodes: L (&lt;4) or H (4+)</a:t>
            </a:r>
          </a:p>
        </p:txBody>
      </p:sp>
      <p:sp>
        <p:nvSpPr>
          <p:cNvPr id="5" name="Slide Number Placeholder 4">
            <a:extLst>
              <a:ext uri="{FF2B5EF4-FFF2-40B4-BE49-F238E27FC236}">
                <a16:creationId xmlns:a16="http://schemas.microsoft.com/office/drawing/2014/main" id="{97B6C641-4E17-2740-8D7F-36BD3C5F515C}"/>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40793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51893-30EF-42F2-AC3F-F4BF59ACDCFB}"/>
              </a:ext>
            </a:extLst>
          </p:cNvPr>
          <p:cNvSpPr>
            <a:spLocks noGrp="1"/>
          </p:cNvSpPr>
          <p:nvPr>
            <p:ph type="title"/>
          </p:nvPr>
        </p:nvSpPr>
        <p:spPr/>
        <p:txBody>
          <a:bodyPr/>
          <a:lstStyle/>
          <a:p>
            <a:r>
              <a:rPr lang="en-US" dirty="0"/>
              <a:t>Disease Model</a:t>
            </a:r>
          </a:p>
        </p:txBody>
      </p:sp>
      <p:pic>
        <p:nvPicPr>
          <p:cNvPr id="7" name="Content Placeholder 6" descr="Diagram&#10;&#10;Description automatically generated">
            <a:extLst>
              <a:ext uri="{FF2B5EF4-FFF2-40B4-BE49-F238E27FC236}">
                <a16:creationId xmlns:a16="http://schemas.microsoft.com/office/drawing/2014/main" id="{B9896F73-361C-4E76-A8EB-E2BC01B02C18}"/>
              </a:ext>
            </a:extLst>
          </p:cNvPr>
          <p:cNvPicPr>
            <a:picLocks noGrp="1" noChangeAspect="1"/>
          </p:cNvPicPr>
          <p:nvPr>
            <p:ph idx="1"/>
          </p:nvPr>
        </p:nvPicPr>
        <p:blipFill>
          <a:blip r:embed="rId2"/>
          <a:stretch>
            <a:fillRect/>
          </a:stretch>
        </p:blipFill>
        <p:spPr>
          <a:xfrm>
            <a:off x="822325" y="2048775"/>
            <a:ext cx="6994525" cy="3488236"/>
          </a:xfrm>
        </p:spPr>
      </p:pic>
    </p:spTree>
    <p:extLst>
      <p:ext uri="{BB962C8B-B14F-4D97-AF65-F5344CB8AC3E}">
        <p14:creationId xmlns:p14="http://schemas.microsoft.com/office/powerpoint/2010/main" val="1063145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with Our Model</a:t>
            </a:r>
            <a:endParaRPr lang="en-US" sz="3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60" y="1764243"/>
                <a:ext cx="7808084" cy="4728631"/>
              </a:xfrm>
            </p:spPr>
            <p:txBody>
              <a:bodyPr>
                <a:normAutofit fontScale="92500" lnSpcReduction="10000"/>
              </a:bodyPr>
              <a:lstStyle/>
              <a:p>
                <a:pPr>
                  <a:buFont typeface="Arial" charset="0"/>
                  <a:buChar char="•"/>
                </a:pPr>
                <a:r>
                  <a:rPr lang="en-US" dirty="0"/>
                  <a:t>    </a:t>
                </a:r>
                <a:r>
                  <a:rPr lang="en-US" sz="1100" dirty="0"/>
                  <a:t> </a:t>
                </a:r>
                <a:r>
                  <a:rPr lang="en-US" dirty="0"/>
                  <a:t>Patient age A received heart transplantation at </a:t>
                </a:r>
                <a14:m>
                  <m:oMath xmlns:m="http://schemas.openxmlformats.org/officeDocument/2006/math">
                    <m:r>
                      <a:rPr lang="en-US" i="1" dirty="0" smtClean="0">
                        <a:latin typeface="Cambria Math" charset="0"/>
                      </a:rPr>
                      <m:t>𝑡</m:t>
                    </m:r>
                    <m:r>
                      <a:rPr lang="en-US" i="1" dirty="0" smtClean="0">
                        <a:latin typeface="Cambria Math" charset="0"/>
                      </a:rPr>
                      <m:t>=0</m:t>
                    </m:r>
                  </m:oMath>
                </a14:m>
                <a:r>
                  <a:rPr lang="en-US" dirty="0"/>
                  <a:t> </a:t>
                </a:r>
              </a:p>
              <a:p>
                <a:pPr>
                  <a:buFont typeface="Arial" charset="0"/>
                  <a:buChar char="•"/>
                </a:pPr>
                <a:r>
                  <a:rPr lang="en-US" dirty="0"/>
                  <a:t>    </a:t>
                </a:r>
                <a:r>
                  <a:rPr lang="en-US" sz="1100" dirty="0"/>
                  <a:t> </a:t>
                </a:r>
                <a:r>
                  <a:rPr lang="en-US" dirty="0"/>
                  <a:t>Starting from Stage (1,L) at time 0, CAV progression is monitored</a:t>
                </a:r>
              </a:p>
              <a:p>
                <a:pPr>
                  <a:buFont typeface="Arial" charset="0"/>
                  <a:buChar char="•"/>
                </a:pPr>
                <a:r>
                  <a:rPr lang="en-US" dirty="0"/>
                  <a:t>     State:</a:t>
                </a:r>
              </a:p>
              <a:p>
                <a:pPr marL="544068" lvl="1" indent="-342900">
                  <a:buFont typeface="+mj-lt"/>
                  <a:buAutoNum type="arabicPeriod"/>
                </a:pPr>
                <a:r>
                  <a:rPr lang="en-US" b="0"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charset="0"/>
                          </a:rPr>
                          <m:t>𝑥</m:t>
                        </m:r>
                      </m:e>
                      <m:sup>
                        <m:r>
                          <a:rPr lang="en-US" b="0" i="1" smtClean="0">
                            <a:latin typeface="Cambria Math" panose="02040503050406030204" pitchFamily="18" charset="0"/>
                          </a:rPr>
                          <m:t>(</m:t>
                        </m:r>
                        <m:r>
                          <a:rPr lang="en-US" b="0" i="1" smtClean="0">
                            <a:latin typeface="Cambria Math"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p>
                    <m:r>
                      <a:rPr lang="en-US" b="0" i="1" smtClean="0">
                        <a:latin typeface="Cambria Math" charset="0"/>
                      </a:rPr>
                      <m:t>(</m:t>
                    </m:r>
                    <m:r>
                      <a:rPr lang="en-US" b="0" i="1" smtClean="0">
                        <a:latin typeface="Cambria Math" charset="0"/>
                      </a:rPr>
                      <m:t>𝑡</m:t>
                    </m:r>
                    <m:r>
                      <a:rPr lang="en-US" b="0" i="1" smtClean="0">
                        <a:latin typeface="Cambria Math" charset="0"/>
                      </a:rPr>
                      <m:t>)</m:t>
                    </m:r>
                  </m:oMath>
                </a14:m>
                <a:r>
                  <a:rPr lang="en-US" dirty="0"/>
                  <a:t>: years spent in disease node </a:t>
                </a:r>
                <a14:m>
                  <m:oMath xmlns:m="http://schemas.openxmlformats.org/officeDocument/2006/math">
                    <m:r>
                      <a:rPr lang="en-US" b="0" i="0" smtClean="0">
                        <a:latin typeface="Cambria Math" panose="02040503050406030204" pitchFamily="18" charset="0"/>
                      </a:rPr>
                      <m:t>(</m:t>
                    </m:r>
                    <m:r>
                      <a:rPr lang="en-US" b="0" i="1" smtClean="0">
                        <a:latin typeface="Cambria Math"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or above up to time </a:t>
                </a:r>
                <a14:m>
                  <m:oMath xmlns:m="http://schemas.openxmlformats.org/officeDocument/2006/math">
                    <m:r>
                      <a:rPr lang="en-US" i="1" dirty="0">
                        <a:latin typeface="Cambria Math" charset="0"/>
                      </a:rPr>
                      <m:t>𝑡</m:t>
                    </m:r>
                  </m:oMath>
                </a14:m>
                <a:r>
                  <a:rPr lang="en-US" dirty="0"/>
                  <a:t> </a:t>
                </a:r>
              </a:p>
              <a:p>
                <a:pPr marL="544068" lvl="1" indent="-342900">
                  <a:buFont typeface="+mj-lt"/>
                  <a:buAutoNum type="arabicPeriod"/>
                </a:pPr>
                <a14:m>
                  <m:oMath xmlns:m="http://schemas.openxmlformats.org/officeDocument/2006/math">
                    <m:r>
                      <m:rPr>
                        <m:sty m:val="p"/>
                      </m:rPr>
                      <a:rPr lang="en-US" b="0" i="0" dirty="0" smtClean="0">
                        <a:latin typeface="Cambria Math" charset="0"/>
                      </a:rPr>
                      <m:t>age</m:t>
                    </m:r>
                    <m:r>
                      <a:rPr lang="en-US" b="0" i="0" dirty="0" smtClean="0">
                        <a:latin typeface="Cambria Math" charset="0"/>
                      </a:rPr>
                      <m:t>(</m:t>
                    </m:r>
                    <m:r>
                      <a:rPr lang="en-US" i="1" dirty="0">
                        <a:latin typeface="Cambria Math" charset="0"/>
                      </a:rPr>
                      <m:t>𝑡</m:t>
                    </m:r>
                    <m:r>
                      <a:rPr lang="en-US" b="0" i="1" dirty="0" smtClean="0">
                        <a:latin typeface="Cambria Math" charset="0"/>
                      </a:rPr>
                      <m:t>)</m:t>
                    </m:r>
                  </m:oMath>
                </a14:m>
                <a:r>
                  <a:rPr lang="en-US" dirty="0"/>
                  <a:t>: current age</a:t>
                </a:r>
              </a:p>
              <a:p>
                <a:pPr marL="544068" lvl="1" indent="-342900">
                  <a:buFont typeface="+mj-lt"/>
                  <a:buAutoNum type="arabicPeriod"/>
                </a:pPr>
                <a:endParaRPr lang="en-US" dirty="0"/>
              </a:p>
              <a:p>
                <a:pPr marL="251460" indent="-342900">
                  <a:buFont typeface="Arial" charset="0"/>
                  <a:buChar char="•"/>
                </a:pPr>
                <a:r>
                  <a:rPr lang="en-US" dirty="0"/>
                  <a:t>Re-transplantation corresponds to “stopping,” yields a reward</a:t>
                </a:r>
              </a:p>
              <a:p>
                <a:pPr marL="0" indent="0">
                  <a:lnSpc>
                    <a:spcPct val="80000"/>
                  </a:lnSpc>
                  <a:buNone/>
                </a:pPr>
                <a14:m>
                  <m:oMathPara xmlns:m="http://schemas.openxmlformats.org/officeDocument/2006/math">
                    <m:oMathParaPr>
                      <m:jc m:val="centerGroup"/>
                    </m:oMathParaPr>
                    <m:oMath xmlns:m="http://schemas.openxmlformats.org/officeDocument/2006/math">
                      <m:r>
                        <a:rPr lang="en-US" sz="1800" i="1">
                          <a:latin typeface="Cambria Math" charset="0"/>
                        </a:rPr>
                        <m:t>𝑄𝑂</m:t>
                      </m:r>
                      <m:sSub>
                        <m:sSubPr>
                          <m:ctrlPr>
                            <a:rPr lang="en-US" sz="1800" i="1">
                              <a:latin typeface="Cambria Math" panose="02040503050406030204" pitchFamily="18" charset="0"/>
                            </a:rPr>
                          </m:ctrlPr>
                        </m:sSubPr>
                        <m:e>
                          <m:r>
                            <a:rPr lang="en-US" sz="1800" i="1">
                              <a:latin typeface="Cambria Math" charset="0"/>
                            </a:rPr>
                            <m:t>𝐿</m:t>
                          </m:r>
                        </m:e>
                        <m:sub>
                          <m:r>
                            <a:rPr lang="en-US" sz="1800" i="1">
                              <a:latin typeface="Cambria Math" charset="0"/>
                            </a:rPr>
                            <m:t>1</m:t>
                          </m:r>
                        </m:sub>
                      </m:sSub>
                      <m:r>
                        <a:rPr lang="en-US" sz="180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𝑍</m:t>
                          </m:r>
                        </m:e>
                        <m:sub>
                          <m:r>
                            <a:rPr lang="en-US" sz="1800" i="1">
                              <a:latin typeface="Cambria Math" charset="0"/>
                            </a:rPr>
                            <m:t>1</m:t>
                          </m:r>
                        </m:sub>
                      </m:sSub>
                      <m:r>
                        <a:rPr lang="en-US" sz="1800" b="0" i="1" smtClean="0">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m:t>
                      </m:r>
                      <m:r>
                        <a:rPr lang="en-US" sz="1800" i="1">
                          <a:latin typeface="Cambria Math" charset="0"/>
                        </a:rPr>
                        <m:t>𝑄𝑂</m:t>
                      </m:r>
                      <m:sSub>
                        <m:sSubPr>
                          <m:ctrlPr>
                            <a:rPr lang="en-US" sz="1800" i="1">
                              <a:latin typeface="Cambria Math" panose="02040503050406030204" pitchFamily="18" charset="0"/>
                            </a:rPr>
                          </m:ctrlPr>
                        </m:sSubPr>
                        <m:e>
                          <m:r>
                            <a:rPr lang="en-US" sz="1800" i="1">
                              <a:latin typeface="Cambria Math" charset="0"/>
                            </a:rPr>
                            <m:t>𝐿</m:t>
                          </m:r>
                        </m:e>
                        <m:sub>
                          <m:r>
                            <a:rPr lang="en-US" sz="1800" i="1">
                              <a:latin typeface="Cambria Math" charset="0"/>
                            </a:rPr>
                            <m:t>2</m:t>
                          </m:r>
                        </m:sub>
                      </m:sSub>
                      <m:sSub>
                        <m:sSubPr>
                          <m:ctrlPr>
                            <a:rPr lang="en-US" sz="1800" i="1">
                              <a:latin typeface="Cambria Math" panose="02040503050406030204" pitchFamily="18" charset="0"/>
                            </a:rPr>
                          </m:ctrlPr>
                        </m:sSubPr>
                        <m:e>
                          <m:r>
                            <a:rPr lang="en-US" sz="1800" b="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𝑍</m:t>
                          </m:r>
                        </m:e>
                        <m:sub>
                          <m:r>
                            <a:rPr lang="en-US" sz="1800" i="1">
                              <a:latin typeface="Cambria Math" charset="0"/>
                            </a:rPr>
                            <m:t>2</m:t>
                          </m:r>
                        </m:sub>
                      </m:sSub>
                      <m:r>
                        <a:rPr lang="en-US" sz="1800" b="0" i="1" smtClean="0">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m:t>
                      </m:r>
                      <m:r>
                        <a:rPr lang="en-US" sz="1800" i="1">
                          <a:latin typeface="Cambria Math" charset="0"/>
                        </a:rPr>
                        <m:t>𝑄𝑂</m:t>
                      </m:r>
                      <m:sSub>
                        <m:sSubPr>
                          <m:ctrlPr>
                            <a:rPr lang="en-US" sz="1800" i="1">
                              <a:latin typeface="Cambria Math" panose="02040503050406030204" pitchFamily="18" charset="0"/>
                            </a:rPr>
                          </m:ctrlPr>
                        </m:sSubPr>
                        <m:e>
                          <m:r>
                            <a:rPr lang="en-US" sz="1800" i="1">
                              <a:latin typeface="Cambria Math" charset="0"/>
                            </a:rPr>
                            <m:t>𝐿</m:t>
                          </m:r>
                        </m:e>
                        <m:sub>
                          <m:r>
                            <a:rPr lang="en-US" sz="1800" b="0" i="1" smtClean="0">
                              <a:latin typeface="Cambria Math" panose="02040503050406030204" pitchFamily="18" charset="0"/>
                            </a:rPr>
                            <m:t>3</m:t>
                          </m:r>
                        </m:sub>
                      </m:sSub>
                      <m:sSub>
                        <m:sSubPr>
                          <m:ctrlPr>
                            <a:rPr lang="en-US" sz="1800" i="1">
                              <a:latin typeface="Cambria Math" panose="02040503050406030204" pitchFamily="18" charset="0"/>
                            </a:rPr>
                          </m:ctrlPr>
                        </m:sSubPr>
                        <m:e>
                          <m:r>
                            <a:rPr lang="en-US" sz="1800" i="1">
                              <a:latin typeface="Cambria Math" panose="02040503050406030204" pitchFamily="18" charset="0"/>
                            </a:rPr>
                            <m:t> </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𝑍</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m:t>
                      </m:r>
                      <m:r>
                        <a:rPr lang="en-US" sz="1800" i="1">
                          <a:latin typeface="Cambria Math" charset="0"/>
                        </a:rPr>
                        <m:t>𝑄𝑂</m:t>
                      </m:r>
                      <m:sSub>
                        <m:sSubPr>
                          <m:ctrlPr>
                            <a:rPr lang="en-US" sz="1800" i="1">
                              <a:latin typeface="Cambria Math" panose="02040503050406030204" pitchFamily="18" charset="0"/>
                            </a:rPr>
                          </m:ctrlPr>
                        </m:sSubPr>
                        <m:e>
                          <m:r>
                            <a:rPr lang="en-US" sz="1800" i="1">
                              <a:latin typeface="Cambria Math" charset="0"/>
                            </a:rPr>
                            <m:t>𝐿</m:t>
                          </m:r>
                        </m:e>
                        <m:sub>
                          <m:r>
                            <a:rPr lang="en-US" sz="1800" i="1">
                              <a:latin typeface="Cambria Math" charset="0"/>
                            </a:rPr>
                            <m:t>𝑟𝑒</m:t>
                          </m:r>
                        </m:sub>
                      </m:sSub>
                      <m:sSub>
                        <m:sSubPr>
                          <m:ctrlPr>
                            <a:rPr lang="en-US" sz="1800" i="1">
                              <a:latin typeface="Cambria Math" panose="02040503050406030204" pitchFamily="18" charset="0"/>
                            </a:rPr>
                          </m:ctrlPr>
                        </m:sSubPr>
                        <m:e>
                          <m:r>
                            <a:rPr lang="en-US" sz="1800" i="1">
                              <a:latin typeface="Cambria Math" charset="0"/>
                            </a:rPr>
                            <m:t>𝑧</m:t>
                          </m:r>
                        </m:e>
                        <m:sub>
                          <m:r>
                            <a:rPr lang="en-US" sz="1800" i="1">
                              <a:latin typeface="Cambria Math" charset="0"/>
                            </a:rPr>
                            <m:t>𝑟𝑒</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e>
                      </m:d>
                    </m:oMath>
                  </m:oMathPara>
                </a14:m>
                <a:endParaRPr lang="en-US" sz="1800" i="1" dirty="0">
                  <a:latin typeface="Cambria Math" panose="02040503050406030204" pitchFamily="18" charset="0"/>
                </a:endParaRPr>
              </a:p>
              <a:p>
                <a:pPr marL="0" indent="0">
                  <a:lnSpc>
                    <a:spcPct val="80000"/>
                  </a:lnSpc>
                  <a:buNone/>
                </a:pPr>
                <a:r>
                  <a:rPr lang="en-US" sz="1800" dirty="0"/>
                  <a:t>       </a:t>
                </a:r>
                <a14:m>
                  <m:oMath xmlns:m="http://schemas.openxmlformats.org/officeDocument/2006/math">
                    <m:r>
                      <a:rPr lang="en-US" sz="1800" i="1">
                        <a:latin typeface="Cambria Math" charset="0"/>
                      </a:rPr>
                      <m:t>𝑄𝑂</m:t>
                    </m:r>
                    <m:sSub>
                      <m:sSubPr>
                        <m:ctrlPr>
                          <a:rPr lang="en-US" sz="1800" i="1">
                            <a:latin typeface="Cambria Math" panose="02040503050406030204" pitchFamily="18" charset="0"/>
                          </a:rPr>
                        </m:ctrlPr>
                      </m:sSubPr>
                      <m:e>
                        <m:r>
                          <a:rPr lang="en-US" sz="1800" i="1">
                            <a:latin typeface="Cambria Math" charset="0"/>
                          </a:rPr>
                          <m:t>𝐿</m:t>
                        </m:r>
                      </m:e>
                      <m:sub>
                        <m:r>
                          <a:rPr lang="en-US" sz="1800" b="0" i="1" smtClean="0">
                            <a:latin typeface="Cambria Math" panose="02040503050406030204" pitchFamily="18" charset="0"/>
                          </a:rPr>
                          <m:t>𝑖</m:t>
                        </m:r>
                      </m:sub>
                    </m:sSub>
                  </m:oMath>
                </a14:m>
                <a:r>
                  <a:rPr lang="en-US" sz="1800" dirty="0"/>
                  <a:t> : quality of life factor in CAV stage </a:t>
                </a:r>
                <a14:m>
                  <m:oMath xmlns:m="http://schemas.openxmlformats.org/officeDocument/2006/math">
                    <m:r>
                      <a:rPr lang="en-US" sz="1800" b="0" i="1" smtClean="0">
                        <a:latin typeface="Cambria Math" panose="02040503050406030204" pitchFamily="18" charset="0"/>
                      </a:rPr>
                      <m:t>𝑖</m:t>
                    </m:r>
                    <m:r>
                      <a:rPr lang="en-US" sz="1800" b="0" i="1" smtClean="0">
                        <a:latin typeface="Cambria Math" panose="02040503050406030204" pitchFamily="18" charset="0"/>
                      </a:rPr>
                      <m:t>∈</m:t>
                    </m:r>
                    <m:r>
                      <m:rPr>
                        <m:lit/>
                      </m:rPr>
                      <a:rPr lang="en-US" sz="1800" b="0" i="1" smtClean="0">
                        <a:latin typeface="Cambria Math" panose="02040503050406030204" pitchFamily="18" charset="0"/>
                      </a:rPr>
                      <m:t>{</m:t>
                    </m:r>
                    <m:r>
                      <a:rPr lang="en-US" sz="1800" b="0" i="1" smtClean="0">
                        <a:latin typeface="Cambria Math" panose="02040503050406030204" pitchFamily="18" charset="0"/>
                      </a:rPr>
                      <m:t>1,2,3</m:t>
                    </m:r>
                    <m:r>
                      <m:rPr>
                        <m:lit/>
                      </m:rPr>
                      <a:rPr lang="en-US" sz="1800" b="0" i="1" smtClean="0">
                        <a:latin typeface="Cambria Math" panose="02040503050406030204" pitchFamily="18" charset="0"/>
                      </a:rPr>
                      <m:t>}</m:t>
                    </m:r>
                  </m:oMath>
                </a14:m>
                <a:endParaRPr lang="en-US" sz="1800" dirty="0"/>
              </a:p>
              <a:p>
                <a:pPr marL="0" indent="0">
                  <a:lnSpc>
                    <a:spcPct val="80000"/>
                  </a:lnSpc>
                  <a:buNone/>
                </a:pPr>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𝑍</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m:t>
                    </m:r>
                  </m:oMath>
                </a14:m>
                <a:r>
                  <a:rPr lang="en-US" sz="1800" dirty="0"/>
                  <a:t> : amount of time patient spent in CAV stage </a:t>
                </a:r>
                <a14:m>
                  <m:oMath xmlns:m="http://schemas.openxmlformats.org/officeDocument/2006/math">
                    <m:r>
                      <a:rPr lang="en-US" sz="1800" i="1">
                        <a:latin typeface="Cambria Math" panose="02040503050406030204" pitchFamily="18" charset="0"/>
                      </a:rPr>
                      <m:t>𝑖</m:t>
                    </m:r>
                  </m:oMath>
                </a14:m>
                <a:r>
                  <a:rPr lang="en-US" sz="1800" dirty="0"/>
                  <a:t> by time </a:t>
                </a:r>
                <a:r>
                  <a:rPr lang="en-US" sz="1800" i="1" dirty="0"/>
                  <a:t>t</a:t>
                </a:r>
              </a:p>
              <a:p>
                <a:pPr>
                  <a:lnSpc>
                    <a:spcPct val="80000"/>
                  </a:lnSpc>
                  <a:buFont typeface="Arial" charset="0"/>
                  <a:buChar char="•"/>
                </a:pPr>
                <a:endParaRPr lang="en-US" sz="1800" dirty="0"/>
              </a:p>
              <a:p>
                <a:pPr>
                  <a:lnSpc>
                    <a:spcPct val="80000"/>
                  </a:lnSpc>
                  <a:buFont typeface="Arial" charset="0"/>
                  <a:buChar char="•"/>
                </a:pPr>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charset="0"/>
                          </a:rPr>
                          <m:t>𝑧</m:t>
                        </m:r>
                      </m:e>
                      <m:sub>
                        <m:r>
                          <a:rPr lang="en-US" sz="1800" i="1">
                            <a:latin typeface="Cambria Math" charset="0"/>
                          </a:rPr>
                          <m:t>𝑟𝑒</m:t>
                        </m:r>
                      </m:sub>
                    </m:sSub>
                  </m:oMath>
                </a14:m>
                <a:r>
                  <a:rPr lang="en-US" sz="1800" dirty="0"/>
                  <a:t> mainly depends on </a:t>
                </a:r>
                <a14:m>
                  <m:oMath xmlns:m="http://schemas.openxmlformats.org/officeDocument/2006/math">
                    <m:r>
                      <a:rPr lang="en-US" sz="1800" i="1" dirty="0">
                        <a:latin typeface="Cambria Math" charset="0"/>
                      </a:rPr>
                      <m:t>𝑡</m:t>
                    </m:r>
                    <m:r>
                      <a:rPr lang="en-US" sz="1800" i="1" dirty="0">
                        <a:latin typeface="Cambria Math" charset="0"/>
                      </a:rPr>
                      <m:t> </m:t>
                    </m:r>
                  </m:oMath>
                </a14:m>
                <a:r>
                  <a:rPr lang="en-US" sz="1600" dirty="0"/>
                  <a:t>(Johnson (2007), Saito et al. (2011), </a:t>
                </a:r>
                <a:r>
                  <a:rPr lang="en-US" sz="1600" dirty="0" err="1"/>
                  <a:t>Schnetzler</a:t>
                </a:r>
                <a:r>
                  <a:rPr lang="en-US" sz="1600" dirty="0"/>
                  <a:t> et al. (1998))</a:t>
                </a:r>
              </a:p>
              <a:p>
                <a:pPr>
                  <a:lnSpc>
                    <a:spcPct val="80000"/>
                  </a:lnSpc>
                  <a:buFont typeface="Arial" charset="0"/>
                  <a:buChar char="•"/>
                </a:pPr>
                <a:endParaRPr lang="en-US" sz="1600" dirty="0"/>
              </a:p>
              <a:p>
                <a:pPr marL="201168" lvl="1" indent="0" algn="ctr">
                  <a:lnSpc>
                    <a:spcPct val="80000"/>
                  </a:lnSpc>
                  <a:spcBef>
                    <a:spcPts val="1200"/>
                  </a:spcBef>
                  <a:spcAft>
                    <a:spcPts val="200"/>
                  </a:spcAft>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charset="0"/>
                            </a:rPr>
                            <m:t>𝑧</m:t>
                          </m:r>
                        </m:e>
                        <m:sub>
                          <m:r>
                            <a:rPr lang="en-US" i="1">
                              <a:latin typeface="Cambria Math" charset="0"/>
                            </a:rPr>
                            <m:t>𝑟𝑒</m:t>
                          </m:r>
                        </m:sub>
                      </m:sSub>
                      <m:r>
                        <a:rPr lang="en-US" i="1">
                          <a:latin typeface="Cambria Math" charset="0"/>
                        </a:rPr>
                        <m:t>=2.1635+1.0356 </m:t>
                      </m:r>
                      <m:r>
                        <a:rPr lang="en-US" i="1">
                          <a:latin typeface="Cambria Math" charset="0"/>
                        </a:rPr>
                        <m:t>𝑡</m:t>
                      </m:r>
                      <m:r>
                        <a:rPr lang="en-US" i="1">
                          <a:latin typeface="Cambria Math" charset="0"/>
                        </a:rPr>
                        <m:t>−1.7727 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charset="0"/>
                                </a:rPr>
                                <m:t>𝑡</m:t>
                              </m:r>
                              <m:r>
                                <a:rPr lang="en-US" i="1">
                                  <a:latin typeface="Cambria Math" charset="0"/>
                                </a:rPr>
                                <m:t>−5.060</m:t>
                              </m:r>
                            </m:e>
                          </m:d>
                        </m:e>
                        <m:sup>
                          <m:r>
                            <a:rPr lang="en-US" i="1">
                              <a:latin typeface="Cambria Math" charset="0"/>
                            </a:rPr>
                            <m:t>+</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60" y="1764243"/>
                <a:ext cx="7808084" cy="4728631"/>
              </a:xfrm>
              <a:blipFill>
                <a:blip r:embed="rId3"/>
                <a:stretch>
                  <a:fillRect l="-1717" t="-167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F97F234-069F-8C49-9E7E-EDAB77C7BE0E}"/>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346793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Set</a:t>
            </a:r>
            <a:endParaRPr lang="en-US" sz="3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309" y="1658172"/>
                <a:ext cx="8407943" cy="4686872"/>
              </a:xfrm>
            </p:spPr>
            <p:txBody>
              <a:bodyPr>
                <a:normAutofit/>
              </a:bodyPr>
              <a:lstStyle/>
              <a:p>
                <a:pPr marL="0" indent="0">
                  <a:lnSpc>
                    <a:spcPts val="2800"/>
                  </a:lnSpc>
                  <a:buNone/>
                </a:pPr>
                <a:r>
                  <a:rPr lang="en-US" dirty="0"/>
                  <a:t> What matters is worst-case</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charset="0"/>
                          </a:rPr>
                          <m:t>𝑥</m:t>
                        </m:r>
                      </m:e>
                      <m:sup>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m:t>
                        </m:r>
                      </m:sup>
                    </m:sSup>
                    <m:r>
                      <a:rPr lang="en-US" b="0" i="0">
                        <a:latin typeface="Cambria Math" charset="0"/>
                      </a:rPr>
                      <m:t>(</m:t>
                    </m:r>
                    <m:r>
                      <m:rPr>
                        <m:sty m:val="p"/>
                      </m:rPr>
                      <a:rPr lang="en-US" b="0" i="0">
                        <a:latin typeface="Cambria Math" charset="0"/>
                      </a:rPr>
                      <m:t>t</m:t>
                    </m:r>
                    <m:r>
                      <a:rPr lang="en-US" b="0" i="0">
                        <a:latin typeface="Cambria Math" charset="0"/>
                      </a:rPr>
                      <m:t>+</m:t>
                    </m:r>
                    <m:r>
                      <m:rPr>
                        <m:sty m:val="p"/>
                      </m:rPr>
                      <a:rPr lang="en-US" b="0" i="0">
                        <a:latin typeface="Cambria Math" charset="0"/>
                      </a:rPr>
                      <m:t>δ</m:t>
                    </m:r>
                    <m:r>
                      <a:rPr lang="en-US" b="0" i="0">
                        <a:latin typeface="Cambria Math" charset="0"/>
                      </a:rPr>
                      <m:t>)</m:t>
                    </m:r>
                  </m:oMath>
                </a14:m>
                <a:r>
                  <a:rPr lang="en-US" dirty="0"/>
                  <a:t> given an observation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charset="0"/>
                          </a:rPr>
                          <m:t>𝑥</m:t>
                        </m:r>
                      </m:e>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sup>
                    </m:sSup>
                    <m:r>
                      <a:rPr lang="en-US">
                        <a:latin typeface="Cambria Math" charset="0"/>
                      </a:rPr>
                      <m:t>(</m:t>
                    </m:r>
                    <m:r>
                      <m:rPr>
                        <m:sty m:val="p"/>
                      </m:rPr>
                      <a:rPr lang="en-US">
                        <a:latin typeface="Cambria Math" charset="0"/>
                      </a:rPr>
                      <m:t>t</m:t>
                    </m:r>
                    <m:r>
                      <a:rPr lang="en-US">
                        <a:latin typeface="Cambria Math" charset="0"/>
                      </a:rPr>
                      <m:t>)</m:t>
                    </m:r>
                  </m:oMath>
                </a14:m>
                <a:endParaRPr lang="en-US" dirty="0"/>
              </a:p>
              <a:p>
                <a:pPr lvl="1">
                  <a:lnSpc>
                    <a:spcPts val="2800"/>
                  </a:lnSpc>
                  <a:buFont typeface="Arial" charset="0"/>
                  <a:buChar char="•"/>
                </a:pPr>
                <a:r>
                  <a:rPr lang="en-US" sz="2000" dirty="0"/>
                  <a:t>Assume transitions occur according to a Cox model with rate linear in </a:t>
                </a:r>
                <a:r>
                  <a:rPr lang="en-US" sz="2000" i="1" dirty="0"/>
                  <a:t>A</a:t>
                </a:r>
                <a:r>
                  <a:rPr lang="en-US" sz="2000" dirty="0"/>
                  <a:t> and </a:t>
                </a:r>
                <a:r>
                  <a:rPr lang="en-US" sz="2000" i="1" dirty="0"/>
                  <a:t>t</a:t>
                </a:r>
              </a:p>
              <a:p>
                <a:pPr lvl="1">
                  <a:lnSpc>
                    <a:spcPts val="2800"/>
                  </a:lnSpc>
                  <a:buFont typeface="Arial" charset="0"/>
                  <a:buChar char="•"/>
                </a:pPr>
                <a:r>
                  <a:rPr lang="en-US" sz="2000" dirty="0"/>
                  <a:t>At time </a:t>
                </a:r>
                <a14:m>
                  <m:oMath xmlns:m="http://schemas.openxmlformats.org/officeDocument/2006/math">
                    <m:r>
                      <a:rPr lang="en-US" sz="2000" i="1" dirty="0" smtClean="0">
                        <a:latin typeface="Cambria Math" charset="0"/>
                      </a:rPr>
                      <m:t>𝑡</m:t>
                    </m:r>
                  </m:oMath>
                </a14:m>
                <a:r>
                  <a:rPr lang="en-US" sz="2000" dirty="0"/>
                  <a:t>, given A and </a:t>
                </a:r>
                <a14:m>
                  <m:oMath xmlns:m="http://schemas.openxmlformats.org/officeDocument/2006/math">
                    <m:r>
                      <a:rPr lang="en-US" sz="2000" b="1" i="1">
                        <a:latin typeface="Cambria Math" charset="0"/>
                      </a:rPr>
                      <m:t>𝒙</m:t>
                    </m:r>
                    <m:r>
                      <a:rPr lang="en-US" sz="2000" b="1" i="1">
                        <a:latin typeface="Cambria Math" charset="0"/>
                      </a:rPr>
                      <m:t>(</m:t>
                    </m:r>
                    <m:r>
                      <a:rPr lang="en-US" sz="2000" i="1">
                        <a:latin typeface="Cambria Math" charset="0"/>
                      </a:rPr>
                      <m:t>𝑡</m:t>
                    </m:r>
                    <m:r>
                      <a:rPr lang="en-US" sz="2000" b="1" i="1">
                        <a:latin typeface="Cambria Math" charset="0"/>
                      </a:rPr>
                      <m:t>)</m:t>
                    </m:r>
                  </m:oMath>
                </a14:m>
                <a:r>
                  <a:rPr lang="en-US" sz="2000" dirty="0"/>
                  <a:t>, compute upper bound for </a:t>
                </a:r>
                <a14:m>
                  <m:oMath xmlns:m="http://schemas.openxmlformats.org/officeDocument/2006/math">
                    <m:sSup>
                      <m:sSupPr>
                        <m:ctrlPr>
                          <a:rPr lang="en-US" sz="2000" i="1">
                            <a:latin typeface="Cambria Math" panose="02040503050406030204" pitchFamily="18" charset="0"/>
                          </a:rPr>
                        </m:ctrlPr>
                      </m:sSupPr>
                      <m:e>
                        <m:r>
                          <a:rPr lang="en-US" sz="2000" i="1">
                            <a:latin typeface="Cambria Math" charset="0"/>
                          </a:rPr>
                          <m:t>𝑥</m:t>
                        </m:r>
                      </m:e>
                      <m:sup>
                        <m:r>
                          <a:rPr lang="en-US" sz="2000" b="0" i="1" smtClean="0">
                            <a:latin typeface="Cambria Math" panose="02040503050406030204" pitchFamily="18" charset="0"/>
                          </a:rPr>
                          <m:t>(</m:t>
                        </m:r>
                        <m:r>
                          <a:rPr lang="en-US" sz="2000" i="1">
                            <a:latin typeface="Cambria Math"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r>
                          <a:rPr lang="en-US" sz="2000" b="0" i="1" smtClean="0">
                            <a:latin typeface="Cambria Math" panose="02040503050406030204" pitchFamily="18" charset="0"/>
                          </a:rPr>
                          <m:t>)</m:t>
                        </m:r>
                      </m:sup>
                    </m:sSup>
                    <m:r>
                      <a:rPr lang="en-US" sz="2000" b="1" i="1">
                        <a:latin typeface="Cambria Math" charset="0"/>
                      </a:rPr>
                      <m:t>(</m:t>
                    </m:r>
                    <m:r>
                      <a:rPr lang="en-US" sz="2000" i="1">
                        <a:latin typeface="Cambria Math" charset="0"/>
                      </a:rPr>
                      <m:t>𝑡</m:t>
                    </m:r>
                    <m:r>
                      <a:rPr lang="en-US" sz="2000" i="1">
                        <a:latin typeface="Cambria Math" charset="0"/>
                      </a:rPr>
                      <m:t>+</m:t>
                    </m:r>
                    <m:r>
                      <a:rPr lang="en-US" sz="2000" i="1">
                        <a:latin typeface="Cambria Math" charset="0"/>
                      </a:rPr>
                      <m:t>𝛿</m:t>
                    </m:r>
                    <m:r>
                      <a:rPr lang="en-US" sz="2000" b="1" i="1">
                        <a:latin typeface="Cambria Math" charset="0"/>
                      </a:rPr>
                      <m:t>)</m:t>
                    </m:r>
                  </m:oMath>
                </a14:m>
                <a:r>
                  <a:rPr lang="en-US" sz="2000" i="1" dirty="0"/>
                  <a:t> </a:t>
                </a:r>
                <a:r>
                  <a:rPr lang="en-US" sz="2000" dirty="0"/>
                  <a:t>at </a:t>
                </a:r>
                <a14:m>
                  <m:oMath xmlns:m="http://schemas.openxmlformats.org/officeDocument/2006/math">
                    <m:r>
                      <a:rPr lang="en-US" sz="2000" i="1">
                        <a:latin typeface="Cambria Math" charset="0"/>
                      </a:rPr>
                      <m:t>𝜌</m:t>
                    </m:r>
                  </m:oMath>
                </a14:m>
                <a:r>
                  <a:rPr lang="en-US" sz="2000" dirty="0"/>
                  <a:t>% confidence level</a:t>
                </a:r>
              </a:p>
              <a:p>
                <a:pPr marL="201168" lvl="1" indent="0">
                  <a:lnSpc>
                    <a:spcPts val="2800"/>
                  </a:lnSpc>
                  <a:buNone/>
                </a:pPr>
                <a:endParaRPr lang="en-US" sz="2000" b="1" dirty="0"/>
              </a:p>
              <a:p>
                <a:pPr marL="201168" lvl="1" indent="0">
                  <a:lnSpc>
                    <a:spcPts val="2800"/>
                  </a:lnSpc>
                  <a:buNone/>
                </a:pPr>
                <a:r>
                  <a:rPr lang="en-US" sz="2000" b="1" dirty="0"/>
                  <a:t>Proposition.</a:t>
                </a:r>
                <a:r>
                  <a:rPr lang="en-US" sz="2000" dirty="0"/>
                  <a:t> </a:t>
                </a:r>
                <a:r>
                  <a:rPr lang="en-US" sz="2000" i="1" dirty="0"/>
                  <a:t>Worst-case path does not involve nodes (1,H) and (2,H).</a:t>
                </a:r>
              </a:p>
              <a:p>
                <a:pPr lvl="1">
                  <a:lnSpc>
                    <a:spcPts val="2800"/>
                  </a:lnSpc>
                  <a:buFont typeface="Arial" charset="0"/>
                  <a:buChar char="•"/>
                </a:pPr>
                <a:r>
                  <a:rPr lang="en-US" sz="2000" dirty="0"/>
                  <a:t>Assuming transition times exponentially distributed, the worst-case scenario at time </a:t>
                </a:r>
                <a14:m>
                  <m:oMath xmlns:m="http://schemas.openxmlformats.org/officeDocument/2006/math">
                    <m:r>
                      <a:rPr lang="en-US" sz="2000" i="1" dirty="0">
                        <a:latin typeface="Cambria Math" charset="0"/>
                      </a:rPr>
                      <m:t>𝑡</m:t>
                    </m:r>
                    <m:r>
                      <a:rPr lang="en-US" sz="2000" i="1" dirty="0">
                        <a:latin typeface="Cambria Math" charset="0"/>
                      </a:rPr>
                      <m:t>+</m:t>
                    </m:r>
                    <m:r>
                      <a:rPr lang="en-US" sz="2000" b="0" i="1" dirty="0" smtClean="0">
                        <a:latin typeface="Cambria Math" charset="0"/>
                      </a:rPr>
                      <m:t>𝛿</m:t>
                    </m:r>
                  </m:oMath>
                </a14:m>
                <a:r>
                  <a:rPr lang="en-US" sz="2000" dirty="0"/>
                  <a:t> given </a:t>
                </a:r>
                <a14:m>
                  <m:oMath xmlns:m="http://schemas.openxmlformats.org/officeDocument/2006/math">
                    <m:r>
                      <a:rPr lang="en-US" sz="2000" b="1" i="1">
                        <a:latin typeface="Cambria Math" charset="0"/>
                      </a:rPr>
                      <m:t>𝒙</m:t>
                    </m:r>
                    <m:r>
                      <a:rPr lang="en-US" sz="2000" b="1" i="1">
                        <a:latin typeface="Cambria Math" charset="0"/>
                      </a:rPr>
                      <m:t>(</m:t>
                    </m:r>
                    <m:r>
                      <a:rPr lang="en-US" sz="2000" i="1">
                        <a:latin typeface="Cambria Math" charset="0"/>
                      </a:rPr>
                      <m:t>𝑡</m:t>
                    </m:r>
                    <m:r>
                      <a:rPr lang="en-US" sz="2000" b="1" i="1">
                        <a:latin typeface="Cambria Math" charset="0"/>
                      </a:rPr>
                      <m:t>)</m:t>
                    </m:r>
                  </m:oMath>
                </a14:m>
                <a:r>
                  <a:rPr lang="en-US" sz="2000" dirty="0"/>
                  <a:t> has a piecewise linear dependency on </a:t>
                </a:r>
                <a:r>
                  <a:rPr lang="en-US" sz="2000" i="1" dirty="0"/>
                  <a:t>t, A</a:t>
                </a:r>
              </a:p>
              <a:p>
                <a:pPr lvl="1">
                  <a:lnSpc>
                    <a:spcPts val="2800"/>
                  </a:lnSpc>
                  <a:buFont typeface="Arial" charset="0"/>
                  <a:buChar char="•"/>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309" y="1658172"/>
                <a:ext cx="8407943" cy="4686872"/>
              </a:xfrm>
              <a:blipFill>
                <a:blip r:embed="rId3"/>
                <a:stretch>
                  <a:fillRect l="-1159" r="-79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616D3AB-03C5-024E-A82C-EC2B93FFF2FB}"/>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24</a:t>
            </a:fld>
            <a:endParaRPr lang="en-US" dirty="0"/>
          </a:p>
        </p:txBody>
      </p:sp>
      <p:sp>
        <p:nvSpPr>
          <p:cNvPr id="6" name="TextBox 5">
            <a:extLst>
              <a:ext uri="{FF2B5EF4-FFF2-40B4-BE49-F238E27FC236}">
                <a16:creationId xmlns:a16="http://schemas.microsoft.com/office/drawing/2014/main" id="{DC4B7970-1AE3-2440-8AC0-029FE3F44408}"/>
              </a:ext>
            </a:extLst>
          </p:cNvPr>
          <p:cNvSpPr txBox="1"/>
          <p:nvPr/>
        </p:nvSpPr>
        <p:spPr>
          <a:xfrm>
            <a:off x="868479" y="5567282"/>
            <a:ext cx="7264104" cy="400110"/>
          </a:xfrm>
          <a:prstGeom prst="rect">
            <a:avLst/>
          </a:prstGeom>
          <a:noFill/>
        </p:spPr>
        <p:txBody>
          <a:bodyPr wrap="none" rtlCol="0">
            <a:spAutoFit/>
          </a:bodyPr>
          <a:lstStyle/>
          <a:p>
            <a:r>
              <a:rPr lang="en-US" sz="2000" dirty="0"/>
              <a:t>Static problem reformulated as mixed-integer linear program (MILP)</a:t>
            </a:r>
          </a:p>
        </p:txBody>
      </p:sp>
    </p:spTree>
    <p:extLst>
      <p:ext uri="{BB962C8B-B14F-4D97-AF65-F5344CB8AC3E}">
        <p14:creationId xmlns:p14="http://schemas.microsoft.com/office/powerpoint/2010/main" val="333180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Monitoring</a:t>
            </a:r>
            <a:endParaRPr lang="en-US" sz="3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73" y="1996068"/>
            <a:ext cx="4105945" cy="3446966"/>
          </a:xfrm>
          <a:prstGeom prst="rect">
            <a:avLst/>
          </a:prstGeom>
        </p:spPr>
      </p:pic>
      <p:sp>
        <p:nvSpPr>
          <p:cNvPr id="9" name="Rounded Rectangle 8"/>
          <p:cNvSpPr/>
          <p:nvPr/>
        </p:nvSpPr>
        <p:spPr>
          <a:xfrm>
            <a:off x="5736729" y="2034037"/>
            <a:ext cx="1578280" cy="559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50 </a:t>
            </a:r>
            <a:r>
              <a:rPr lang="en-US" b="1" dirty="0"/>
              <a:t>years old</a:t>
            </a:r>
          </a:p>
        </p:txBody>
      </p:sp>
      <p:cxnSp>
        <p:nvCxnSpPr>
          <p:cNvPr id="10" name="Straight Arrow Connector 9"/>
          <p:cNvCxnSpPr/>
          <p:nvPr/>
        </p:nvCxnSpPr>
        <p:spPr>
          <a:xfrm rot="5400000">
            <a:off x="5977229" y="3740991"/>
            <a:ext cx="10972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H="1">
            <a:off x="5436449" y="3539391"/>
            <a:ext cx="1139868" cy="300082"/>
          </a:xfrm>
          <a:prstGeom prst="rect">
            <a:avLst/>
          </a:prstGeom>
          <a:noFill/>
        </p:spPr>
        <p:txBody>
          <a:bodyPr wrap="square" rtlCol="0">
            <a:spAutoFit/>
          </a:bodyPr>
          <a:lstStyle/>
          <a:p>
            <a:pPr algn="ctr"/>
            <a:r>
              <a:rPr lang="en-US">
                <a:ln w="0"/>
                <a:solidFill>
                  <a:schemeClr val="accent1"/>
                </a:solidFill>
                <a:effectLst>
                  <a:outerShdw blurRad="38100" dist="25400" dir="5400000" algn="ctr" rotWithShape="0">
                    <a:srgbClr val="6E747A">
                      <a:alpha val="43000"/>
                    </a:srgbClr>
                  </a:outerShdw>
                </a:effectLst>
              </a:rPr>
              <a:t>12 </a:t>
            </a:r>
            <a:r>
              <a:rPr lang="en-US" dirty="0">
                <a:ln w="0"/>
                <a:solidFill>
                  <a:schemeClr val="accent1"/>
                </a:solidFill>
                <a:effectLst>
                  <a:outerShdw blurRad="38100" dist="25400" dir="5400000" algn="ctr" rotWithShape="0">
                    <a:srgbClr val="6E747A">
                      <a:alpha val="43000"/>
                    </a:srgbClr>
                  </a:outerShdw>
                </a:effectLst>
              </a:rPr>
              <a:t>months</a:t>
            </a:r>
          </a:p>
        </p:txBody>
      </p:sp>
      <p:sp>
        <p:nvSpPr>
          <p:cNvPr id="12" name="TextBox 11"/>
          <p:cNvSpPr txBox="1"/>
          <p:nvPr/>
        </p:nvSpPr>
        <p:spPr>
          <a:xfrm flipH="1">
            <a:off x="5955935" y="2733027"/>
            <a:ext cx="1139868" cy="369332"/>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Stage 1</a:t>
            </a:r>
          </a:p>
        </p:txBody>
      </p:sp>
      <p:sp>
        <p:nvSpPr>
          <p:cNvPr id="13" name="TextBox 12"/>
          <p:cNvSpPr txBox="1"/>
          <p:nvPr/>
        </p:nvSpPr>
        <p:spPr>
          <a:xfrm flipH="1">
            <a:off x="5283737" y="4328328"/>
            <a:ext cx="113986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Stage 1</a:t>
            </a:r>
          </a:p>
        </p:txBody>
      </p:sp>
      <p:sp>
        <p:nvSpPr>
          <p:cNvPr id="14" name="TextBox 13"/>
          <p:cNvSpPr txBox="1"/>
          <p:nvPr/>
        </p:nvSpPr>
        <p:spPr>
          <a:xfrm flipH="1">
            <a:off x="6634656" y="4328328"/>
            <a:ext cx="113986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Stage 2</a:t>
            </a:r>
          </a:p>
        </p:txBody>
      </p:sp>
      <p:cxnSp>
        <p:nvCxnSpPr>
          <p:cNvPr id="15" name="Straight Arrow Connector 14"/>
          <p:cNvCxnSpPr/>
          <p:nvPr/>
        </p:nvCxnSpPr>
        <p:spPr>
          <a:xfrm rot="5400000">
            <a:off x="5399145" y="5227537"/>
            <a:ext cx="914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flipH="1">
            <a:off x="7204590" y="4848897"/>
            <a:ext cx="1139868" cy="300082"/>
          </a:xfrm>
          <a:prstGeom prst="rect">
            <a:avLst/>
          </a:prstGeom>
          <a:noFill/>
        </p:spPr>
        <p:txBody>
          <a:bodyPr wrap="square" rtlCol="0">
            <a:spAutoFit/>
          </a:bodyPr>
          <a:lstStyle/>
          <a:p>
            <a:pPr algn="ctr"/>
            <a:r>
              <a:rPr lang="en-US" dirty="0">
                <a:ln w="0"/>
                <a:solidFill>
                  <a:schemeClr val="accent1"/>
                </a:solidFill>
                <a:effectLst>
                  <a:outerShdw blurRad="38100" dist="25400" dir="5400000" algn="ctr" rotWithShape="0">
                    <a:srgbClr val="6E747A">
                      <a:alpha val="43000"/>
                    </a:srgbClr>
                  </a:outerShdw>
                </a:effectLst>
              </a:rPr>
              <a:t>5 months</a:t>
            </a:r>
          </a:p>
        </p:txBody>
      </p:sp>
      <p:cxnSp>
        <p:nvCxnSpPr>
          <p:cNvPr id="17" name="Straight Arrow Connector 16"/>
          <p:cNvCxnSpPr/>
          <p:nvPr/>
        </p:nvCxnSpPr>
        <p:spPr>
          <a:xfrm rot="5400000">
            <a:off x="6991819" y="4998938"/>
            <a:ext cx="4572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flipH="1">
            <a:off x="4762552" y="5077496"/>
            <a:ext cx="1139868" cy="300082"/>
          </a:xfrm>
          <a:prstGeom prst="rect">
            <a:avLst/>
          </a:prstGeom>
          <a:noFill/>
        </p:spPr>
        <p:txBody>
          <a:bodyPr wrap="square" rtlCol="0">
            <a:spAutoFit/>
          </a:bodyPr>
          <a:lstStyle/>
          <a:p>
            <a:pPr algn="ctr"/>
            <a:r>
              <a:rPr lang="en-US">
                <a:ln w="0"/>
                <a:solidFill>
                  <a:schemeClr val="accent1"/>
                </a:solidFill>
                <a:effectLst>
                  <a:outerShdw blurRad="38100" dist="25400" dir="5400000" algn="ctr" rotWithShape="0">
                    <a:srgbClr val="6E747A">
                      <a:alpha val="43000"/>
                    </a:srgbClr>
                  </a:outerShdw>
                </a:effectLst>
              </a:rPr>
              <a:t>10 </a:t>
            </a:r>
            <a:r>
              <a:rPr lang="en-US" dirty="0">
                <a:ln w="0"/>
                <a:solidFill>
                  <a:schemeClr val="accent1"/>
                </a:solidFill>
                <a:effectLst>
                  <a:outerShdw blurRad="38100" dist="25400" dir="5400000" algn="ctr" rotWithShape="0">
                    <a:srgbClr val="6E747A">
                      <a:alpha val="43000"/>
                    </a:srgbClr>
                  </a:outerShdw>
                </a:effectLst>
              </a:rPr>
              <a:t>months</a:t>
            </a:r>
          </a:p>
        </p:txBody>
      </p:sp>
      <p:sp>
        <p:nvSpPr>
          <p:cNvPr id="20" name="Slide Number Placeholder 4">
            <a:extLst>
              <a:ext uri="{FF2B5EF4-FFF2-40B4-BE49-F238E27FC236}">
                <a16:creationId xmlns:a16="http://schemas.microsoft.com/office/drawing/2014/main" id="{F19E262C-D687-AF41-AB3B-0C6A2A038C76}"/>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172606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animBg="1"/>
      <p:bldP spid="14" grpId="0" animBg="1"/>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Results</a:t>
            </a:r>
            <a:endParaRPr lang="en-US" sz="3000" dirty="0"/>
          </a:p>
        </p:txBody>
      </p:sp>
      <p:graphicFrame>
        <p:nvGraphicFramePr>
          <p:cNvPr id="11" name="Table 10"/>
          <p:cNvGraphicFramePr>
            <a:graphicFrameLocks noGrp="1"/>
          </p:cNvGraphicFramePr>
          <p:nvPr/>
        </p:nvGraphicFramePr>
        <p:xfrm>
          <a:off x="1490766" y="1908207"/>
          <a:ext cx="6208188" cy="1797210"/>
        </p:xfrm>
        <a:graphic>
          <a:graphicData uri="http://schemas.openxmlformats.org/drawingml/2006/table">
            <a:tbl>
              <a:tblPr firstRow="1" bandRow="1">
                <a:tableStyleId>{5C22544A-7EE6-4342-B048-85BDC9FD1C3A}</a:tableStyleId>
              </a:tblPr>
              <a:tblGrid>
                <a:gridCol w="2069396">
                  <a:extLst>
                    <a:ext uri="{9D8B030D-6E8A-4147-A177-3AD203B41FA5}">
                      <a16:colId xmlns:a16="http://schemas.microsoft.com/office/drawing/2014/main" val="20000"/>
                    </a:ext>
                  </a:extLst>
                </a:gridCol>
                <a:gridCol w="2069396">
                  <a:extLst>
                    <a:ext uri="{9D8B030D-6E8A-4147-A177-3AD203B41FA5}">
                      <a16:colId xmlns:a16="http://schemas.microsoft.com/office/drawing/2014/main" val="20001"/>
                    </a:ext>
                  </a:extLst>
                </a:gridCol>
                <a:gridCol w="2069396">
                  <a:extLst>
                    <a:ext uri="{9D8B030D-6E8A-4147-A177-3AD203B41FA5}">
                      <a16:colId xmlns:a16="http://schemas.microsoft.com/office/drawing/2014/main" val="20002"/>
                    </a:ext>
                  </a:extLst>
                </a:gridCol>
              </a:tblGrid>
              <a:tr h="569880">
                <a:tc>
                  <a:txBody>
                    <a:bodyPr/>
                    <a:lstStyle/>
                    <a:p>
                      <a:pPr algn="ctr"/>
                      <a:r>
                        <a:rPr lang="en-US" sz="1800" dirty="0"/>
                        <a:t>QALY</a:t>
                      </a:r>
                    </a:p>
                  </a:txBody>
                  <a:tcPr anchor="ctr"/>
                </a:tc>
                <a:tc>
                  <a:txBody>
                    <a:bodyPr/>
                    <a:lstStyle/>
                    <a:p>
                      <a:pPr algn="ctr"/>
                      <a:r>
                        <a:rPr lang="en-US" sz="1800" dirty="0"/>
                        <a:t>Current Practice*</a:t>
                      </a:r>
                    </a:p>
                  </a:txBody>
                  <a:tcPr anchor="ctr"/>
                </a:tc>
                <a:tc>
                  <a:txBody>
                    <a:bodyPr/>
                    <a:lstStyle/>
                    <a:p>
                      <a:pPr algn="ctr"/>
                      <a:r>
                        <a:rPr lang="en-US" sz="1800" dirty="0"/>
                        <a:t>Our Approach</a:t>
                      </a:r>
                    </a:p>
                  </a:txBody>
                  <a:tcPr anchor="ctr"/>
                </a:tc>
                <a:extLst>
                  <a:ext uri="{0D108BD9-81ED-4DB2-BD59-A6C34878D82A}">
                    <a16:rowId xmlns:a16="http://schemas.microsoft.com/office/drawing/2014/main" val="10000"/>
                  </a:ext>
                </a:extLst>
              </a:tr>
              <a:tr h="613665">
                <a:tc>
                  <a:txBody>
                    <a:bodyPr/>
                    <a:lstStyle/>
                    <a:p>
                      <a:pPr algn="ctr"/>
                      <a:r>
                        <a:rPr lang="en-US" sz="1800" dirty="0"/>
                        <a:t>Average</a:t>
                      </a:r>
                    </a:p>
                  </a:txBody>
                  <a:tcPr anchor="ctr"/>
                </a:tc>
                <a:tc>
                  <a:txBody>
                    <a:bodyPr/>
                    <a:lstStyle/>
                    <a:p>
                      <a:pPr algn="ctr"/>
                      <a:r>
                        <a:rPr lang="en-US" sz="1800" dirty="0"/>
                        <a:t>9.4 years</a:t>
                      </a:r>
                    </a:p>
                  </a:txBody>
                  <a:tcPr anchor="ctr"/>
                </a:tc>
                <a:tc>
                  <a:txBody>
                    <a:bodyPr/>
                    <a:lstStyle/>
                    <a:p>
                      <a:pPr algn="ctr"/>
                      <a:r>
                        <a:rPr lang="en-US" sz="1800" dirty="0"/>
                        <a:t>10.2</a:t>
                      </a:r>
                      <a:r>
                        <a:rPr lang="en-US" sz="1800" baseline="0" dirty="0"/>
                        <a:t> years</a:t>
                      </a:r>
                      <a:endParaRPr lang="en-US" sz="1800" dirty="0"/>
                    </a:p>
                  </a:txBody>
                  <a:tcPr anchor="ctr"/>
                </a:tc>
                <a:extLst>
                  <a:ext uri="{0D108BD9-81ED-4DB2-BD59-A6C34878D82A}">
                    <a16:rowId xmlns:a16="http://schemas.microsoft.com/office/drawing/2014/main" val="10001"/>
                  </a:ext>
                </a:extLst>
              </a:tr>
              <a:tr h="613665">
                <a:tc>
                  <a:txBody>
                    <a:bodyPr/>
                    <a:lstStyle/>
                    <a:p>
                      <a:pPr algn="ctr"/>
                      <a:r>
                        <a:rPr lang="en-US" sz="1800" dirty="0"/>
                        <a:t>Worst-Case</a:t>
                      </a:r>
                    </a:p>
                  </a:txBody>
                  <a:tcPr anchor="ctr"/>
                </a:tc>
                <a:tc>
                  <a:txBody>
                    <a:bodyPr/>
                    <a:lstStyle/>
                    <a:p>
                      <a:pPr algn="ctr"/>
                      <a:r>
                        <a:rPr lang="en-US" sz="1800" dirty="0"/>
                        <a:t>4.0 years</a:t>
                      </a:r>
                    </a:p>
                  </a:txBody>
                  <a:tcPr anchor="ctr"/>
                </a:tc>
                <a:tc>
                  <a:txBody>
                    <a:bodyPr/>
                    <a:lstStyle/>
                    <a:p>
                      <a:pPr algn="ctr"/>
                      <a:r>
                        <a:rPr lang="en-US" sz="1800" dirty="0"/>
                        <a:t>8.6</a:t>
                      </a:r>
                      <a:r>
                        <a:rPr lang="en-US" sz="1800" baseline="0" dirty="0"/>
                        <a:t> years</a:t>
                      </a:r>
                      <a:endParaRPr lang="en-US" sz="1800" dirty="0"/>
                    </a:p>
                  </a:txBody>
                  <a:tcPr anchor="ctr"/>
                </a:tc>
                <a:extLst>
                  <a:ext uri="{0D108BD9-81ED-4DB2-BD59-A6C34878D82A}">
                    <a16:rowId xmlns:a16="http://schemas.microsoft.com/office/drawing/2014/main" val="10002"/>
                  </a:ext>
                </a:extLst>
              </a:tr>
            </a:tbl>
          </a:graphicData>
        </a:graphic>
      </p:graphicFrame>
      <p:sp>
        <p:nvSpPr>
          <p:cNvPr id="12" name="Content Placeholder 2"/>
          <p:cNvSpPr>
            <a:spLocks noGrp="1"/>
          </p:cNvSpPr>
          <p:nvPr>
            <p:ph idx="1"/>
          </p:nvPr>
        </p:nvSpPr>
        <p:spPr>
          <a:xfrm>
            <a:off x="822960" y="4102579"/>
            <a:ext cx="10515600" cy="1796219"/>
          </a:xfrm>
        </p:spPr>
        <p:txBody>
          <a:bodyPr>
            <a:normAutofit/>
          </a:bodyPr>
          <a:lstStyle/>
          <a:p>
            <a:pPr marL="0" indent="0">
              <a:buNone/>
            </a:pPr>
            <a:r>
              <a:rPr lang="en-US" dirty="0"/>
              <a:t>*</a:t>
            </a:r>
            <a:r>
              <a:rPr lang="en-US" b="1" dirty="0"/>
              <a:t>Current Practice</a:t>
            </a:r>
          </a:p>
          <a:p>
            <a:pPr marL="0" indent="0">
              <a:buNone/>
            </a:pPr>
            <a:r>
              <a:rPr lang="en-US" sz="1800" b="1" i="1" dirty="0"/>
              <a:t>Monitoring: </a:t>
            </a:r>
            <a:r>
              <a:rPr lang="en-US" sz="1800" i="1" dirty="0"/>
              <a:t>annual or bi-annual examination in the first 3-5 years</a:t>
            </a:r>
          </a:p>
          <a:p>
            <a:pPr marL="0" indent="0">
              <a:buNone/>
            </a:pPr>
            <a:r>
              <a:rPr lang="en-US" sz="1400" i="1" dirty="0"/>
              <a:t>                             (International Society for Heart and Lung Transplantation) </a:t>
            </a:r>
          </a:p>
          <a:p>
            <a:pPr marL="0" indent="0">
              <a:buNone/>
            </a:pPr>
            <a:r>
              <a:rPr lang="en-US" sz="1800" b="1" i="1" dirty="0"/>
              <a:t>Re-transplantation: </a:t>
            </a:r>
            <a:r>
              <a:rPr lang="en-US" sz="1800" i="1" dirty="0"/>
              <a:t>recommended once CAV reaches stage 3 </a:t>
            </a:r>
            <a:r>
              <a:rPr lang="en-US" sz="1400" i="1" dirty="0"/>
              <a:t>(Johnson 2009)</a:t>
            </a:r>
            <a:endParaRPr lang="en-US" sz="1100" dirty="0"/>
          </a:p>
          <a:p>
            <a:pPr marL="0" indent="0">
              <a:buNone/>
            </a:pPr>
            <a:endParaRPr lang="en-US" sz="2400" dirty="0"/>
          </a:p>
        </p:txBody>
      </p:sp>
      <p:sp>
        <p:nvSpPr>
          <p:cNvPr id="6" name="Slide Number Placeholder 4">
            <a:extLst>
              <a:ext uri="{FF2B5EF4-FFF2-40B4-BE49-F238E27FC236}">
                <a16:creationId xmlns:a16="http://schemas.microsoft.com/office/drawing/2014/main" id="{C1C761B2-7723-0A4C-8C5C-9B3FAAED0EAF}"/>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3650540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822960" y="1670218"/>
            <a:ext cx="7543800" cy="4310451"/>
          </a:xfrm>
        </p:spPr>
        <p:txBody>
          <a:bodyPr>
            <a:normAutofit lnSpcReduction="10000"/>
          </a:bodyPr>
          <a:lstStyle/>
          <a:p>
            <a:pPr>
              <a:buFont typeface="Arial" charset="0"/>
              <a:buChar char="•"/>
            </a:pPr>
            <a:endParaRPr lang="en-US" dirty="0"/>
          </a:p>
          <a:p>
            <a:pPr>
              <a:buFont typeface="Arial" charset="0"/>
              <a:buChar char="•"/>
            </a:pPr>
            <a:r>
              <a:rPr lang="en-US" dirty="0"/>
              <a:t> Robust framework for monitoring and stopping problem</a:t>
            </a:r>
          </a:p>
          <a:p>
            <a:pPr>
              <a:buFont typeface="Arial" charset="0"/>
              <a:buChar char="•"/>
            </a:pPr>
            <a:endParaRPr lang="en-US" dirty="0"/>
          </a:p>
          <a:p>
            <a:pPr>
              <a:buFont typeface="Arial" charset="0"/>
              <a:buChar char="•"/>
            </a:pPr>
            <a:r>
              <a:rPr lang="en-US" dirty="0"/>
              <a:t> Learning / information updating depends on decisions</a:t>
            </a:r>
          </a:p>
          <a:p>
            <a:pPr>
              <a:buFont typeface="Arial" charset="0"/>
              <a:buChar char="•"/>
            </a:pPr>
            <a:endParaRPr lang="en-US" dirty="0"/>
          </a:p>
          <a:p>
            <a:pPr>
              <a:buFont typeface="Arial" charset="0"/>
              <a:buChar char="•"/>
            </a:pPr>
            <a:r>
              <a:rPr lang="en-US" dirty="0"/>
              <a:t> Simple conditions under which static = dynamic</a:t>
            </a:r>
          </a:p>
          <a:p>
            <a:pPr>
              <a:buFont typeface="Arial" charset="0"/>
              <a:buChar char="•"/>
            </a:pPr>
            <a:endParaRPr lang="en-US" dirty="0"/>
          </a:p>
          <a:p>
            <a:pPr>
              <a:buFont typeface="Arial" charset="0"/>
              <a:buChar char="•"/>
            </a:pPr>
            <a:r>
              <a:rPr lang="en-US" dirty="0"/>
              <a:t> Conditions under which static monitoring problem becomes tractable</a:t>
            </a:r>
          </a:p>
          <a:p>
            <a:pPr>
              <a:buFont typeface="Arial" charset="0"/>
              <a:buChar char="•"/>
            </a:pPr>
            <a:endParaRPr lang="en-US" dirty="0"/>
          </a:p>
          <a:p>
            <a:pPr>
              <a:buFont typeface="Arial" charset="0"/>
              <a:buChar char="•"/>
            </a:pPr>
            <a:r>
              <a:rPr lang="en-US" dirty="0"/>
              <a:t> Applications to chronic disease (CAV) monitoring</a:t>
            </a:r>
          </a:p>
        </p:txBody>
      </p:sp>
      <p:sp>
        <p:nvSpPr>
          <p:cNvPr id="6" name="Slide Number Placeholder 4">
            <a:extLst>
              <a:ext uri="{FF2B5EF4-FFF2-40B4-BE49-F238E27FC236}">
                <a16:creationId xmlns:a16="http://schemas.microsoft.com/office/drawing/2014/main" id="{4C71A256-B5E1-DE40-924A-50E35F0D9EAD}"/>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157093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0288"/>
            <a:ext cx="7543800" cy="1450757"/>
          </a:xfrm>
        </p:spPr>
        <p:txBody>
          <a:bodyPr/>
          <a:lstStyle/>
          <a:p>
            <a:r>
              <a:rPr lang="en-US" b="1" dirty="0"/>
              <a:t>Challenges</a:t>
            </a:r>
          </a:p>
        </p:txBody>
      </p:sp>
      <p:sp>
        <p:nvSpPr>
          <p:cNvPr id="3" name="Content Placeholder 2"/>
          <p:cNvSpPr>
            <a:spLocks noGrp="1"/>
          </p:cNvSpPr>
          <p:nvPr>
            <p:ph idx="1"/>
          </p:nvPr>
        </p:nvSpPr>
        <p:spPr>
          <a:xfrm>
            <a:off x="618186" y="1752256"/>
            <a:ext cx="7945952" cy="4707530"/>
          </a:xfrm>
        </p:spPr>
        <p:txBody>
          <a:bodyPr>
            <a:noAutofit/>
          </a:bodyPr>
          <a:lstStyle/>
          <a:p>
            <a:pPr marL="457200" indent="-457200">
              <a:buFont typeface="+mj-lt"/>
              <a:buAutoNum type="arabicPeriod"/>
            </a:pPr>
            <a:r>
              <a:rPr lang="en-US" altLang="ko-KR" b="1" dirty="0"/>
              <a:t>Significant uncertainty</a:t>
            </a:r>
          </a:p>
          <a:p>
            <a:pPr marL="749808" lvl="1" indent="-457200">
              <a:buFont typeface="Arial" charset="0"/>
              <a:buChar char="•"/>
            </a:pPr>
            <a:r>
              <a:rPr lang="en-US" altLang="ko-KR" sz="2000" b="1" dirty="0"/>
              <a:t>Limited data to properly calibrate relevant models</a:t>
            </a:r>
          </a:p>
          <a:p>
            <a:pPr marL="749808" lvl="1" indent="-457200">
              <a:buFont typeface="Arial" charset="0"/>
              <a:buChar char="•"/>
            </a:pPr>
            <a:endParaRPr lang="en-US" altLang="ko-KR" sz="2000" b="1" i="1" dirty="0"/>
          </a:p>
          <a:p>
            <a:pPr marL="457200" indent="-457200">
              <a:buFont typeface="+mj-lt"/>
              <a:buAutoNum type="arabicPeriod" startAt="2"/>
            </a:pPr>
            <a:r>
              <a:rPr lang="en-US" altLang="ko-KR" b="1" dirty="0"/>
              <a:t>Finite number of monitoring chances</a:t>
            </a:r>
          </a:p>
          <a:p>
            <a:pPr marL="749808" lvl="1" indent="-457200">
              <a:buFont typeface="Arial" charset="0"/>
              <a:buChar char="•"/>
            </a:pPr>
            <a:r>
              <a:rPr lang="en-US" sz="1700" i="1" dirty="0"/>
              <a:t>E.g., (healthcare) </a:t>
            </a:r>
            <a:r>
              <a:rPr lang="en-US" sz="1700" dirty="0"/>
              <a:t>testing requires office visits, expensive </a:t>
            </a:r>
            <a:r>
              <a:rPr lang="en-US" sz="1700" i="1" dirty="0"/>
              <a:t>and </a:t>
            </a:r>
            <a:r>
              <a:rPr lang="en-US" sz="1700" dirty="0"/>
              <a:t>invasive procedures</a:t>
            </a:r>
          </a:p>
          <a:p>
            <a:pPr marL="749808" lvl="1" indent="-457200">
              <a:buFont typeface="Arial" charset="0"/>
              <a:buChar char="•"/>
            </a:pPr>
            <a:r>
              <a:rPr lang="en-US" altLang="ko-KR" sz="1700" i="1" dirty="0"/>
              <a:t>E.g., (lending) </a:t>
            </a:r>
            <a:r>
              <a:rPr lang="en-US" altLang="ko-KR" sz="1700" dirty="0"/>
              <a:t>on-site visits, costly appraisals of collateral, etc.</a:t>
            </a:r>
          </a:p>
          <a:p>
            <a:pPr marL="749808" lvl="1" indent="-457200">
              <a:buFont typeface="Arial" charset="0"/>
              <a:buChar char="•"/>
            </a:pPr>
            <a:r>
              <a:rPr lang="en-US" altLang="ko-KR" sz="2000" b="1" dirty="0"/>
              <a:t>Requires a judicious choice of monitoring policy</a:t>
            </a:r>
          </a:p>
          <a:p>
            <a:pPr marL="749808" lvl="1" indent="-457200">
              <a:buFont typeface="Arial" charset="0"/>
              <a:buChar char="•"/>
            </a:pPr>
            <a:endParaRPr lang="en-US" altLang="ko-KR" sz="2000" b="1" dirty="0"/>
          </a:p>
          <a:p>
            <a:pPr marL="457200" indent="-457200">
              <a:buFont typeface="+mj-lt"/>
              <a:buAutoNum type="arabicPeriod" startAt="3"/>
            </a:pPr>
            <a:r>
              <a:rPr lang="en-US" altLang="ko-KR" b="1" dirty="0">
                <a:solidFill>
                  <a:schemeClr val="tx1">
                    <a:lumMod val="85000"/>
                    <a:lumOff val="15000"/>
                  </a:schemeClr>
                </a:solidFill>
              </a:rPr>
              <a:t>Complex, high-dimensional decision problem</a:t>
            </a:r>
          </a:p>
          <a:p>
            <a:pPr marL="749808" lvl="1" indent="-457200">
              <a:buFont typeface="Arial" charset="0"/>
              <a:buChar char="•"/>
            </a:pPr>
            <a:r>
              <a:rPr lang="en-US" altLang="ko-KR" sz="2000" dirty="0">
                <a:solidFill>
                  <a:schemeClr val="tx1">
                    <a:lumMod val="85000"/>
                    <a:lumOff val="15000"/>
                  </a:schemeClr>
                </a:solidFill>
              </a:rPr>
              <a:t>Multi-dimensional processes influencing each other</a:t>
            </a:r>
          </a:p>
          <a:p>
            <a:pPr marL="749808" lvl="1" indent="-457200">
              <a:buFont typeface="Arial" charset="0"/>
              <a:buChar char="•"/>
            </a:pPr>
            <a:r>
              <a:rPr lang="en-US" altLang="ko-KR" sz="2000" dirty="0">
                <a:solidFill>
                  <a:schemeClr val="tx1">
                    <a:lumMod val="85000"/>
                    <a:lumOff val="15000"/>
                  </a:schemeClr>
                </a:solidFill>
                <a:sym typeface="Wingdings" pitchFamily="2" charset="2"/>
              </a:rPr>
              <a:t>Extra decisions/considerations often exist</a:t>
            </a:r>
            <a:endParaRPr lang="en-US" altLang="ko-KR" sz="2000" dirty="0">
              <a:solidFill>
                <a:schemeClr val="tx1">
                  <a:lumMod val="85000"/>
                  <a:lumOff val="15000"/>
                </a:schemeClr>
              </a:solidFill>
            </a:endParaRPr>
          </a:p>
          <a:p>
            <a:pPr marL="749808" lvl="1" indent="-457200">
              <a:buFont typeface="Arial" charset="0"/>
              <a:buChar char="•"/>
            </a:pPr>
            <a:r>
              <a:rPr lang="en-US" altLang="ko-KR" sz="2000" dirty="0">
                <a:solidFill>
                  <a:schemeClr val="tx1">
                    <a:lumMod val="85000"/>
                    <a:lumOff val="15000"/>
                  </a:schemeClr>
                </a:solidFill>
                <a:sym typeface="Wingdings" pitchFamily="2" charset="2"/>
              </a:rPr>
              <a:t>Monitoring and learning compound the complexity</a:t>
            </a:r>
          </a:p>
          <a:p>
            <a:pPr marL="292608" lvl="1" indent="0">
              <a:buNone/>
            </a:pPr>
            <a:endParaRPr lang="en-US" altLang="ko-KR" sz="2000" i="1" dirty="0"/>
          </a:p>
        </p:txBody>
      </p:sp>
      <p:sp>
        <p:nvSpPr>
          <p:cNvPr id="6" name="Slide Number Placeholder 4">
            <a:extLst>
              <a:ext uri="{FF2B5EF4-FFF2-40B4-BE49-F238E27FC236}">
                <a16:creationId xmlns:a16="http://schemas.microsoft.com/office/drawing/2014/main" id="{F1E8F36E-934E-7B4E-91F7-A10D94477A92}"/>
              </a:ext>
            </a:extLst>
          </p:cNvPr>
          <p:cNvSpPr>
            <a:spLocks noGrp="1"/>
          </p:cNvSpPr>
          <p:nvPr>
            <p:ph type="sldNum" sz="quarter" idx="12"/>
          </p:nvPr>
        </p:nvSpPr>
        <p:spPr>
          <a:xfrm>
            <a:off x="8132583" y="6492875"/>
            <a:ext cx="984019" cy="365125"/>
          </a:xfrm>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122826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Motivating Example</a:t>
            </a:r>
            <a:endParaRPr lang="en-US" sz="3000" b="1" dirty="0"/>
          </a:p>
        </p:txBody>
      </p:sp>
      <p:sp>
        <p:nvSpPr>
          <p:cNvPr id="3" name="Content Placeholder 2"/>
          <p:cNvSpPr>
            <a:spLocks noGrp="1"/>
          </p:cNvSpPr>
          <p:nvPr>
            <p:ph idx="1"/>
          </p:nvPr>
        </p:nvSpPr>
        <p:spPr>
          <a:xfrm>
            <a:off x="822960" y="1690757"/>
            <a:ext cx="7543800" cy="2602721"/>
          </a:xfrm>
        </p:spPr>
        <p:txBody>
          <a:bodyPr>
            <a:normAutofit/>
          </a:bodyPr>
          <a:lstStyle/>
          <a:p>
            <a:pPr>
              <a:buFont typeface="Arial" charset="0"/>
              <a:buChar char="•"/>
            </a:pPr>
            <a:r>
              <a:rPr lang="en-US" sz="2200" b="1" dirty="0"/>
              <a:t> Cardiac Allograft Vasculopathy (</a:t>
            </a:r>
            <a:r>
              <a:rPr lang="en-US" sz="2200" b="1" dirty="0">
                <a:solidFill>
                  <a:srgbClr val="C00000"/>
                </a:solidFill>
              </a:rPr>
              <a:t>CAV</a:t>
            </a:r>
            <a:r>
              <a:rPr lang="en-US" sz="2200" b="1" dirty="0"/>
              <a:t>) </a:t>
            </a:r>
          </a:p>
          <a:p>
            <a:pPr lvl="1">
              <a:lnSpc>
                <a:spcPct val="150000"/>
              </a:lnSpc>
              <a:buFont typeface="Arial" charset="0"/>
              <a:buChar char="•"/>
            </a:pPr>
            <a:r>
              <a:rPr lang="en-US" sz="2000" dirty="0"/>
              <a:t>Chronic rejection happening after heart-transplantation</a:t>
            </a:r>
          </a:p>
          <a:p>
            <a:pPr lvl="1">
              <a:lnSpc>
                <a:spcPct val="150000"/>
              </a:lnSpc>
              <a:buFont typeface="Arial" charset="0"/>
              <a:buChar char="•"/>
            </a:pPr>
            <a:r>
              <a:rPr lang="en-US" sz="2000" dirty="0"/>
              <a:t>Primary limiting factor for long-term survival in heart transplantation</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4005" t="50270" r="2398"/>
          <a:stretch/>
        </p:blipFill>
        <p:spPr>
          <a:xfrm>
            <a:off x="4563186" y="3396257"/>
            <a:ext cx="3191780" cy="2153866"/>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t="1081" r="45210" b="49189"/>
          <a:stretch/>
        </p:blipFill>
        <p:spPr>
          <a:xfrm>
            <a:off x="1489483" y="3396257"/>
            <a:ext cx="2749777" cy="2153866"/>
          </a:xfrm>
          <a:prstGeom prst="rect">
            <a:avLst/>
          </a:prstGeom>
        </p:spPr>
      </p:pic>
      <p:sp>
        <p:nvSpPr>
          <p:cNvPr id="8" name="Slide Number Placeholder 4">
            <a:extLst>
              <a:ext uri="{FF2B5EF4-FFF2-40B4-BE49-F238E27FC236}">
                <a16:creationId xmlns:a16="http://schemas.microsoft.com/office/drawing/2014/main" id="{D2C3189C-A164-074E-8E46-EA295ED346CE}"/>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6542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Main Challenges with CAV</a:t>
            </a:r>
          </a:p>
        </p:txBody>
      </p:sp>
      <p:sp>
        <p:nvSpPr>
          <p:cNvPr id="13" name="Content Placeholder 2"/>
          <p:cNvSpPr>
            <a:spLocks noGrp="1"/>
          </p:cNvSpPr>
          <p:nvPr>
            <p:ph idx="1"/>
          </p:nvPr>
        </p:nvSpPr>
        <p:spPr>
          <a:xfrm>
            <a:off x="385048" y="1675933"/>
            <a:ext cx="3662543" cy="4368735"/>
          </a:xfrm>
        </p:spPr>
        <p:txBody>
          <a:bodyPr>
            <a:normAutofit/>
          </a:bodyPr>
          <a:lstStyle/>
          <a:p>
            <a:pPr lvl="1">
              <a:buFont typeface="Arial" charset="0"/>
              <a:buChar char="•"/>
            </a:pPr>
            <a:endParaRPr lang="en-US" sz="500" dirty="0"/>
          </a:p>
          <a:p>
            <a:pPr lvl="1">
              <a:buFont typeface="Arial" charset="0"/>
              <a:buChar char="•"/>
            </a:pPr>
            <a:r>
              <a:rPr lang="en-US" sz="2200" dirty="0"/>
              <a:t>Develops without  prominent symptoms </a:t>
            </a:r>
          </a:p>
          <a:p>
            <a:pPr lvl="1">
              <a:buFont typeface="Arial" charset="0"/>
              <a:buChar char="•"/>
            </a:pPr>
            <a:r>
              <a:rPr lang="en-US" sz="2200" dirty="0"/>
              <a:t>Complex underlying mechanism </a:t>
            </a:r>
          </a:p>
          <a:p>
            <a:pPr lvl="1">
              <a:buFont typeface="Arial" charset="0"/>
              <a:buChar char="•"/>
            </a:pPr>
            <a:endParaRPr lang="en-US" sz="1600" dirty="0"/>
          </a:p>
          <a:p>
            <a:pPr lvl="1">
              <a:buFont typeface="Arial" charset="0"/>
              <a:buChar char="•"/>
            </a:pPr>
            <a:endParaRPr lang="en-US" sz="1000" dirty="0"/>
          </a:p>
          <a:p>
            <a:pPr lvl="1">
              <a:buFont typeface="Arial" charset="0"/>
              <a:buChar char="•"/>
            </a:pPr>
            <a:endParaRPr lang="en-US" sz="1000" dirty="0"/>
          </a:p>
          <a:p>
            <a:pPr lvl="1">
              <a:buFont typeface="Arial" charset="0"/>
              <a:buChar char="•"/>
            </a:pPr>
            <a:r>
              <a:rPr lang="en-US" sz="2200" dirty="0"/>
              <a:t>Each examination is expensive and invasive </a:t>
            </a:r>
          </a:p>
          <a:p>
            <a:pPr lvl="1">
              <a:buFont typeface="Arial" charset="0"/>
              <a:buChar char="•"/>
            </a:pPr>
            <a:endParaRPr lang="en-US" sz="1000" dirty="0"/>
          </a:p>
          <a:p>
            <a:pPr lvl="1">
              <a:buFont typeface="Arial" charset="0"/>
              <a:buChar char="•"/>
            </a:pPr>
            <a:r>
              <a:rPr lang="en-US" sz="2200" dirty="0"/>
              <a:t>Once detected, the only definitive solution is to repeat transplantation</a:t>
            </a:r>
          </a:p>
        </p:txBody>
      </p:sp>
      <p:sp>
        <p:nvSpPr>
          <p:cNvPr id="14" name="Rounded Rectangle 13"/>
          <p:cNvSpPr/>
          <p:nvPr/>
        </p:nvSpPr>
        <p:spPr>
          <a:xfrm>
            <a:off x="4371835" y="1763697"/>
            <a:ext cx="4206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1. No predictive models – </a:t>
            </a:r>
            <a:r>
              <a:rPr lang="en-US" sz="2000" b="1" i="1" dirty="0"/>
              <a:t>all patients must be monitored</a:t>
            </a:r>
          </a:p>
        </p:txBody>
      </p:sp>
      <p:sp>
        <p:nvSpPr>
          <p:cNvPr id="15" name="Rounded Rectangle 14"/>
          <p:cNvSpPr/>
          <p:nvPr/>
        </p:nvSpPr>
        <p:spPr>
          <a:xfrm>
            <a:off x="4371835" y="3778443"/>
            <a:ext cx="4206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3. Limited number of monitoring chances – </a:t>
            </a:r>
            <a:r>
              <a:rPr lang="en-US" sz="2000" b="1" i="1" dirty="0"/>
              <a:t>choice of monitoring times</a:t>
            </a:r>
          </a:p>
        </p:txBody>
      </p:sp>
      <p:sp>
        <p:nvSpPr>
          <p:cNvPr id="16" name="Rounded Rectangle 15"/>
          <p:cNvSpPr/>
          <p:nvPr/>
        </p:nvSpPr>
        <p:spPr>
          <a:xfrm>
            <a:off x="4371835" y="4785817"/>
            <a:ext cx="4206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4. </a:t>
            </a:r>
            <a:r>
              <a:rPr lang="en-US" sz="2000" b="1" i="1" dirty="0"/>
              <a:t>Choosing when to re-transplant is crucial when monitoring CAV</a:t>
            </a:r>
          </a:p>
        </p:txBody>
      </p:sp>
      <p:sp>
        <p:nvSpPr>
          <p:cNvPr id="17" name="Right Arrow 16"/>
          <p:cNvSpPr/>
          <p:nvPr/>
        </p:nvSpPr>
        <p:spPr>
          <a:xfrm>
            <a:off x="3678255" y="2346219"/>
            <a:ext cx="494270" cy="358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678255" y="4083021"/>
            <a:ext cx="494270" cy="358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678255" y="5063844"/>
            <a:ext cx="494270" cy="3583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371835" y="2771070"/>
            <a:ext cx="4206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2. High uncertainty in disease progression – </a:t>
            </a:r>
            <a:r>
              <a:rPr lang="en-US" sz="2000" b="1" i="1" dirty="0"/>
              <a:t>robust models</a:t>
            </a:r>
          </a:p>
        </p:txBody>
      </p:sp>
      <p:sp>
        <p:nvSpPr>
          <p:cNvPr id="12" name="Slide Number Placeholder 4">
            <a:extLst>
              <a:ext uri="{FF2B5EF4-FFF2-40B4-BE49-F238E27FC236}">
                <a16:creationId xmlns:a16="http://schemas.microsoft.com/office/drawing/2014/main" id="{0BD4C738-197A-8245-A28E-907444BAF10E}"/>
              </a:ext>
            </a:extLst>
          </p:cNvPr>
          <p:cNvSpPr>
            <a:spLocks noGrp="1"/>
          </p:cNvSpPr>
          <p:nvPr>
            <p:ph type="sldNum" sz="quarter" idx="12"/>
          </p:nvPr>
        </p:nvSpPr>
        <p:spPr>
          <a:xfrm>
            <a:off x="8132583" y="6492875"/>
            <a:ext cx="984019" cy="365125"/>
          </a:xfrm>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77583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2002" y="1701639"/>
                <a:ext cx="7824797" cy="5010057"/>
              </a:xfrm>
            </p:spPr>
            <p:txBody>
              <a:bodyPr>
                <a:normAutofit lnSpcReduction="10000"/>
              </a:bodyPr>
              <a:lstStyle/>
              <a:p>
                <a:pPr marL="274301" indent="-274309">
                  <a:lnSpc>
                    <a:spcPct val="100000"/>
                  </a:lnSpc>
                  <a:buFont typeface="Arial" charset="0"/>
                  <a:buChar char="•"/>
                </a:pPr>
                <a:r>
                  <a:rPr lang="en-US" dirty="0"/>
                  <a:t>A system evolving over continuous time, finite horizon </a:t>
                </a:r>
                <a14:m>
                  <m:oMath xmlns:m="http://schemas.openxmlformats.org/officeDocument/2006/math">
                    <m:r>
                      <a:rPr lang="en-US" b="0" i="1" smtClean="0">
                        <a:latin typeface="Cambria Math" charset="0"/>
                      </a:rPr>
                      <m:t>[0,</m:t>
                    </m:r>
                    <m:r>
                      <a:rPr lang="en-US" b="0" i="1" smtClean="0">
                        <a:latin typeface="Cambria Math" charset="0"/>
                      </a:rPr>
                      <m:t>𝑇</m:t>
                    </m:r>
                    <m:r>
                      <a:rPr lang="en-US" b="0" i="1" smtClean="0">
                        <a:latin typeface="Cambria Math" charset="0"/>
                      </a:rPr>
                      <m:t>]</m:t>
                    </m:r>
                  </m:oMath>
                </a14:m>
                <a:endParaRPr lang="en-US" dirty="0"/>
              </a:p>
              <a:p>
                <a:pPr marL="274301" indent="-274309">
                  <a:lnSpc>
                    <a:spcPct val="100000"/>
                  </a:lnSpc>
                  <a:buFont typeface="Arial" charset="0"/>
                  <a:buChar char="•"/>
                </a:pPr>
                <a:r>
                  <a:rPr lang="en-US" dirty="0"/>
                  <a:t>State characterized by </a:t>
                </a:r>
                <a14:m>
                  <m:oMath xmlns:m="http://schemas.openxmlformats.org/officeDocument/2006/math">
                    <m:r>
                      <a:rPr lang="en-US" i="1" dirty="0" smtClean="0">
                        <a:latin typeface="Cambria Math" charset="0"/>
                      </a:rPr>
                      <m:t>𝑑</m:t>
                    </m:r>
                  </m:oMath>
                </a14:m>
                <a:r>
                  <a:rPr lang="en-US" dirty="0"/>
                  <a:t> real-valued processes: </a:t>
                </a:r>
                <a14:m>
                  <m:oMath xmlns:m="http://schemas.openxmlformats.org/officeDocument/2006/math">
                    <m:r>
                      <a:rPr lang="en-US" b="1" i="1" smtClean="0">
                        <a:latin typeface="Cambria Math" charset="0"/>
                      </a:rPr>
                      <m:t>𝒙</m:t>
                    </m:r>
                    <m:d>
                      <m:dPr>
                        <m:ctrlPr>
                          <a:rPr lang="en-US" b="0" i="1" smtClean="0">
                            <a:latin typeface="Cambria Math" panose="02040503050406030204" pitchFamily="18" charset="0"/>
                          </a:rPr>
                        </m:ctrlPr>
                      </m:dPr>
                      <m:e>
                        <m:r>
                          <a:rPr lang="en-US" b="0" i="1" smtClean="0">
                            <a:latin typeface="Cambria Math" charset="0"/>
                          </a:rPr>
                          <m:t>𝑡</m:t>
                        </m:r>
                      </m:e>
                    </m:d>
                    <m:r>
                      <a:rPr lang="en-US" b="0" i="1" smtClean="0">
                        <a:latin typeface="Cambria Math" charset="0"/>
                      </a:rPr>
                      <m:t>∈</m:t>
                    </m:r>
                    <m:sSup>
                      <m:sSupPr>
                        <m:ctrlPr>
                          <a:rPr lang="en-US" b="0" i="1" smtClean="0">
                            <a:latin typeface="Cambria Math" panose="02040503050406030204" pitchFamily="18" charset="0"/>
                            <a:ea typeface="Cambria Math" charset="0"/>
                            <a:cs typeface="Cambria Math" charset="0"/>
                          </a:rPr>
                        </m:ctrlPr>
                      </m:sSupPr>
                      <m:e>
                        <m:r>
                          <a:rPr lang="en-US" b="0" i="1" smtClean="0">
                            <a:latin typeface="Cambria Math" charset="0"/>
                            <a:ea typeface="Cambria Math" charset="0"/>
                            <a:cs typeface="Cambria Math" charset="0"/>
                          </a:rPr>
                          <m:t>ℝ</m:t>
                        </m:r>
                      </m:e>
                      <m:sup>
                        <m:r>
                          <a:rPr lang="en-US" b="0" i="1" smtClean="0">
                            <a:latin typeface="Cambria Math" charset="0"/>
                            <a:ea typeface="Cambria Math" charset="0"/>
                            <a:cs typeface="Cambria Math" charset="0"/>
                          </a:rPr>
                          <m:t>𝑑</m:t>
                        </m:r>
                      </m:sup>
                    </m:sSup>
                  </m:oMath>
                </a14:m>
                <a:endParaRPr lang="en-US" dirty="0"/>
              </a:p>
              <a:p>
                <a:pPr marL="274301" indent="-274309">
                  <a:lnSpc>
                    <a:spcPct val="100000"/>
                  </a:lnSpc>
                  <a:buFont typeface="Arial" charset="0"/>
                  <a:buChar char="•"/>
                </a:pPr>
                <a:r>
                  <a:rPr lang="en-US" dirty="0"/>
                  <a:t>Decision maker (</a:t>
                </a:r>
                <a:r>
                  <a:rPr lang="en-US" b="1" dirty="0"/>
                  <a:t>DM</a:t>
                </a:r>
                <a:r>
                  <a:rPr lang="en-US" dirty="0"/>
                  <a:t>) starts with initial information </a:t>
                </a:r>
                <a14:m>
                  <m:oMath xmlns:m="http://schemas.openxmlformats.org/officeDocument/2006/math">
                    <m:r>
                      <a:rPr lang="en-US" b="1" i="1">
                        <a:latin typeface="Cambria Math" charset="0"/>
                      </a:rPr>
                      <m:t>𝒙</m:t>
                    </m:r>
                    <m:r>
                      <a:rPr lang="en-US" b="1" i="1" smtClean="0">
                        <a:latin typeface="Cambria Math" charset="0"/>
                      </a:rPr>
                      <m:t>(</m:t>
                    </m:r>
                    <m:r>
                      <a:rPr lang="en-US" b="0" i="1" smtClean="0">
                        <a:latin typeface="Cambria Math" charset="0"/>
                      </a:rPr>
                      <m:t>0</m:t>
                    </m:r>
                    <m:r>
                      <a:rPr lang="en-US" b="1" i="1" smtClean="0">
                        <a:latin typeface="Cambria Math" charset="0"/>
                      </a:rPr>
                      <m:t>)</m:t>
                    </m:r>
                  </m:oMath>
                </a14:m>
                <a:endParaRPr lang="en-US" dirty="0"/>
              </a:p>
              <a:p>
                <a:pPr marL="274301" indent="-274309">
                  <a:lnSpc>
                    <a:spcPct val="100000"/>
                  </a:lnSpc>
                  <a:buFont typeface="Arial" charset="0"/>
                  <a:buChar char="•"/>
                </a:pPr>
                <a:r>
                  <a:rPr lang="en-US" dirty="0"/>
                  <a:t>Can monitor the system at most </a:t>
                </a:r>
                <a14:m>
                  <m:oMath xmlns:m="http://schemas.openxmlformats.org/officeDocument/2006/math">
                    <m:r>
                      <a:rPr lang="en-US" i="1" dirty="0" smtClean="0">
                        <a:latin typeface="Cambria Math" charset="0"/>
                      </a:rPr>
                      <m:t>𝑛</m:t>
                    </m:r>
                  </m:oMath>
                </a14:m>
                <a:r>
                  <a:rPr lang="en-US" dirty="0"/>
                  <a:t> times, at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0≤</m:t>
                        </m:r>
                        <m:r>
                          <a:rPr lang="en-US" i="1">
                            <a:latin typeface="Cambria Math" charset="0"/>
                          </a:rPr>
                          <m:t>𝑡</m:t>
                        </m:r>
                      </m:e>
                      <m:sub>
                        <m:r>
                          <a:rPr lang="en-US" i="1">
                            <a:latin typeface="Cambria Math" charset="0"/>
                          </a:rPr>
                          <m:t>1</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𝑡</m:t>
                        </m:r>
                      </m:e>
                      <m:sub>
                        <m:r>
                          <a:rPr lang="en-US" i="1">
                            <a:latin typeface="Cambria Math" charset="0"/>
                          </a:rPr>
                          <m:t>𝑛</m:t>
                        </m:r>
                        <m:r>
                          <a:rPr lang="en-US" i="1">
                            <a:latin typeface="Cambria Math" charset="0"/>
                          </a:rPr>
                          <m:t> </m:t>
                        </m:r>
                      </m:sub>
                    </m:sSub>
                    <m:r>
                      <a:rPr lang="en-US" i="1" smtClean="0">
                        <a:latin typeface="Cambria Math" charset="0"/>
                      </a:rPr>
                      <m:t>≤</m:t>
                    </m:r>
                    <m:r>
                      <a:rPr lang="en-US" i="1">
                        <a:latin typeface="Cambria Math" charset="0"/>
                      </a:rPr>
                      <m:t>𝑇</m:t>
                    </m:r>
                  </m:oMath>
                </a14:m>
                <a:r>
                  <a:rPr lang="en-US" dirty="0"/>
                  <a:t> (let </a:t>
                </a:r>
                <a14:m>
                  <m:oMath xmlns:m="http://schemas.openxmlformats.org/officeDocument/2006/math">
                    <m:sSub>
                      <m:sSubPr>
                        <m:ctrlPr>
                          <a:rPr lang="en-US" i="1" smtClean="0">
                            <a:latin typeface="Cambria Math" panose="02040503050406030204" pitchFamily="18" charset="0"/>
                          </a:rPr>
                        </m:ctrlPr>
                      </m:sSubPr>
                      <m:e>
                        <m:r>
                          <a:rPr lang="en-US" i="1">
                            <a:latin typeface="Cambria Math" charset="0"/>
                          </a:rPr>
                          <m:t>𝑡</m:t>
                        </m:r>
                      </m:e>
                      <m:sub>
                        <m:r>
                          <a:rPr lang="en-US" i="1">
                            <a:latin typeface="Cambria Math" charset="0"/>
                          </a:rPr>
                          <m:t>0</m:t>
                        </m:r>
                      </m:sub>
                    </m:sSub>
                    <m:r>
                      <a:rPr lang="en-US" b="0" i="1" smtClean="0">
                        <a:latin typeface="Cambria Math" panose="02040503050406030204" pitchFamily="18" charset="0"/>
                      </a:rPr>
                      <m:t>=0,</m:t>
                    </m:r>
                    <m:sSub>
                      <m:sSubPr>
                        <m:ctrlPr>
                          <a:rPr lang="en-US" i="1">
                            <a:latin typeface="Cambria Math" panose="02040503050406030204" pitchFamily="18" charset="0"/>
                          </a:rPr>
                        </m:ctrlPr>
                      </m:sSubPr>
                      <m:e>
                        <m:r>
                          <a:rPr lang="en-US" i="1">
                            <a:latin typeface="Cambria Math" charset="0"/>
                          </a:rPr>
                          <m:t>𝑡</m:t>
                        </m:r>
                      </m:e>
                      <m:sub>
                        <m:r>
                          <a:rPr lang="en-US" i="1">
                            <a:latin typeface="Cambria Math"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𝑇</m:t>
                    </m:r>
                  </m:oMath>
                </a14:m>
                <a:r>
                  <a:rPr lang="en-US" dirty="0"/>
                  <a:t>)</a:t>
                </a:r>
              </a:p>
              <a:p>
                <a:pPr marL="274301" indent="-274309">
                  <a:lnSpc>
                    <a:spcPct val="100000"/>
                  </a:lnSpc>
                  <a:buFont typeface="Arial" charset="0"/>
                  <a:buChar char="•"/>
                </a:pPr>
                <a:r>
                  <a:rPr lang="en-US" dirty="0"/>
                  <a:t>At each monitoring time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𝑡</m:t>
                        </m:r>
                      </m:e>
                      <m:sub>
                        <m:r>
                          <a:rPr lang="en-US" b="0" i="1" smtClean="0">
                            <a:latin typeface="Cambria Math" panose="02040503050406030204" pitchFamily="18" charset="0"/>
                          </a:rPr>
                          <m:t>𝑝</m:t>
                        </m:r>
                      </m:sub>
                    </m:sSub>
                  </m:oMath>
                </a14:m>
                <a:r>
                  <a:rPr lang="en-US" dirty="0"/>
                  <a:t>, the DM:</a:t>
                </a:r>
              </a:p>
              <a:p>
                <a:pPr marL="566909" lvl="1" indent="-274309">
                  <a:lnSpc>
                    <a:spcPct val="100000"/>
                  </a:lnSpc>
                  <a:buFont typeface="Arial" charset="0"/>
                  <a:buChar char="•"/>
                </a:pPr>
                <a:r>
                  <a:rPr lang="en-US" dirty="0"/>
                  <a:t>observes the state </a:t>
                </a:r>
                <a14:m>
                  <m:oMath xmlns:m="http://schemas.openxmlformats.org/officeDocument/2006/math">
                    <m:sSub>
                      <m:sSubPr>
                        <m:ctrlPr>
                          <a:rPr lang="en-US" b="1" i="1">
                            <a:latin typeface="Cambria Math" panose="02040503050406030204" pitchFamily="18" charset="0"/>
                          </a:rPr>
                        </m:ctrlPr>
                      </m:sSubPr>
                      <m:e>
                        <m:r>
                          <a:rPr lang="en-US" b="1" i="1" smtClean="0">
                            <a:latin typeface="Cambria Math" charset="0"/>
                          </a:rPr>
                          <m:t>𝒙</m:t>
                        </m:r>
                      </m:e>
                      <m:sub>
                        <m:r>
                          <a:rPr lang="en-US" b="0" i="1" smtClean="0">
                            <a:latin typeface="Cambria Math" panose="02040503050406030204" pitchFamily="18" charset="0"/>
                          </a:rPr>
                          <m:t>𝑝</m:t>
                        </m:r>
                      </m:sub>
                    </m:sSub>
                    <m:r>
                      <a:rPr lang="en-US" b="0" i="1" smtClean="0">
                        <a:latin typeface="Cambria Math" charset="0"/>
                      </a:rPr>
                      <m:t>=</m:t>
                    </m:r>
                    <m:r>
                      <a:rPr lang="en-US" b="1" i="1" smtClean="0">
                        <a:latin typeface="Cambria Math" charset="0"/>
                      </a:rPr>
                      <m:t>𝒙</m:t>
                    </m:r>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𝑡</m:t>
                        </m:r>
                      </m:e>
                      <m:sub>
                        <m:r>
                          <a:rPr lang="en-US" b="0" i="1" smtClean="0">
                            <a:latin typeface="Cambria Math" panose="02040503050406030204" pitchFamily="18" charset="0"/>
                          </a:rPr>
                          <m:t>𝑝</m:t>
                        </m:r>
                      </m:sub>
                    </m:sSub>
                    <m:r>
                      <a:rPr lang="en-US" b="0" i="1" smtClean="0">
                        <a:latin typeface="Cambria Math" charset="0"/>
                      </a:rPr>
                      <m:t>)</m:t>
                    </m:r>
                  </m:oMath>
                </a14:m>
                <a:r>
                  <a:rPr lang="en-US" dirty="0"/>
                  <a:t> </a:t>
                </a:r>
              </a:p>
              <a:p>
                <a:pPr marL="566909" lvl="1" indent="-274309">
                  <a:lnSpc>
                    <a:spcPct val="100000"/>
                  </a:lnSpc>
                  <a:buFont typeface="Arial" charset="0"/>
                  <a:buChar char="•"/>
                </a:pPr>
                <a:r>
                  <a:rPr lang="en-US" dirty="0"/>
                  <a:t>updates information about possible future state values </a:t>
                </a:r>
              </a:p>
              <a:p>
                <a:pPr marL="566909" lvl="1" indent="-274309">
                  <a:lnSpc>
                    <a:spcPct val="100000"/>
                  </a:lnSpc>
                  <a:buFont typeface="Arial" charset="0"/>
                  <a:buChar char="•"/>
                </a:pPr>
                <a:r>
                  <a:rPr lang="en-US" dirty="0"/>
                  <a:t>decides whether or not to stop</a:t>
                </a:r>
              </a:p>
              <a:p>
                <a:pPr marL="274301" indent="-274309">
                  <a:lnSpc>
                    <a:spcPct val="100000"/>
                  </a:lnSpc>
                  <a:buFont typeface="Arial" charset="0"/>
                  <a:buChar char="•"/>
                </a:pPr>
                <a:r>
                  <a:rPr lang="en-US" dirty="0"/>
                  <a:t>Stopping at </a:t>
                </a:r>
                <a14:m>
                  <m:oMath xmlns:m="http://schemas.openxmlformats.org/officeDocument/2006/math">
                    <m:r>
                      <a:rPr lang="en-US" i="1">
                        <a:latin typeface="Cambria Math" charset="0"/>
                      </a:rPr>
                      <m:t>𝑡</m:t>
                    </m:r>
                  </m:oMath>
                </a14:m>
                <a:r>
                  <a:rPr lang="en-US" dirty="0"/>
                  <a:t> yields reward </a:t>
                </a:r>
                <a14:m>
                  <m:oMath xmlns:m="http://schemas.openxmlformats.org/officeDocument/2006/math">
                    <m:r>
                      <a:rPr lang="en-US" i="1">
                        <a:latin typeface="Cambria Math" panose="02040503050406030204" pitchFamily="18" charset="0"/>
                      </a:rPr>
                      <m:t>𝑔</m:t>
                    </m:r>
                    <m:d>
                      <m:dPr>
                        <m:ctrlPr>
                          <a:rPr lang="en-US" i="1" smtClean="0">
                            <a:latin typeface="Cambria Math" panose="02040503050406030204" pitchFamily="18" charset="0"/>
                          </a:rPr>
                        </m:ctrlPr>
                      </m:dPr>
                      <m:e>
                        <m:r>
                          <a:rPr lang="en-US" i="1">
                            <a:latin typeface="Cambria Math" panose="02040503050406030204" pitchFamily="18" charset="0"/>
                          </a:rPr>
                          <m:t>𝑡</m:t>
                        </m:r>
                        <m:r>
                          <a:rPr lang="en-US" b="1" i="1">
                            <a:latin typeface="Cambria Math" panose="02040503050406030204" pitchFamily="18" charset="0"/>
                          </a:rPr>
                          <m:t>,</m:t>
                        </m:r>
                        <m:r>
                          <a:rPr lang="en-US" b="1" i="1">
                            <a:latin typeface="Cambria Math" charset="0"/>
                          </a:rPr>
                          <m:t>𝒙</m:t>
                        </m:r>
                        <m:d>
                          <m:dPr>
                            <m:ctrlPr>
                              <a:rPr lang="en-US" b="1" i="1">
                                <a:latin typeface="Cambria Math" panose="02040503050406030204" pitchFamily="18" charset="0"/>
                              </a:rPr>
                            </m:ctrlPr>
                          </m:dPr>
                          <m:e>
                            <m:r>
                              <a:rPr lang="en-US" i="1">
                                <a:latin typeface="Cambria Math" panose="02040503050406030204" pitchFamily="18" charset="0"/>
                              </a:rPr>
                              <m:t>𝑡</m:t>
                            </m:r>
                          </m:e>
                        </m:d>
                      </m:e>
                    </m:d>
                  </m:oMath>
                </a14:m>
                <a:r>
                  <a:rPr lang="en-US" dirty="0"/>
                  <a:t> </a:t>
                </a:r>
              </a:p>
              <a:p>
                <a:pPr marL="274301" indent="-274309">
                  <a:lnSpc>
                    <a:spcPct val="100000"/>
                  </a:lnSpc>
                  <a:buFont typeface="Arial" charset="0"/>
                  <a:buChar char="•"/>
                </a:pPr>
                <a:r>
                  <a:rPr lang="en-US" b="1" dirty="0"/>
                  <a:t>What is the </a:t>
                </a:r>
                <a:r>
                  <a:rPr lang="en-US" b="1" dirty="0">
                    <a:solidFill>
                      <a:srgbClr val="C00000"/>
                    </a:solidFill>
                  </a:rPr>
                  <a:t>monitoring</a:t>
                </a:r>
                <a:r>
                  <a:rPr lang="en-US" b="1" dirty="0"/>
                  <a:t> and </a:t>
                </a:r>
                <a:r>
                  <a:rPr lang="en-US" b="1" dirty="0">
                    <a:solidFill>
                      <a:srgbClr val="C00000"/>
                    </a:solidFill>
                  </a:rPr>
                  <a:t>stopping</a:t>
                </a:r>
                <a:r>
                  <a:rPr lang="en-US" b="1" dirty="0"/>
                  <a:t> policy that maximizes DM’s worst-case reward?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2002" y="1701639"/>
                <a:ext cx="7824797" cy="5010057"/>
              </a:xfrm>
              <a:blipFill>
                <a:blip r:embed="rId3"/>
                <a:stretch>
                  <a:fillRect l="-1783" t="-1266" r="-1459"/>
                </a:stretch>
              </a:blipFill>
            </p:spPr>
            <p:txBody>
              <a:bodyPr/>
              <a:lstStyle/>
              <a:p>
                <a:r>
                  <a:rPr lang="en-US">
                    <a:noFill/>
                  </a:rPr>
                  <a:t> </a:t>
                </a:r>
              </a:p>
            </p:txBody>
          </p:sp>
        </mc:Fallback>
      </mc:AlternateContent>
      <p:sp>
        <p:nvSpPr>
          <p:cNvPr id="2" name="Title 1"/>
          <p:cNvSpPr>
            <a:spLocks noGrp="1"/>
          </p:cNvSpPr>
          <p:nvPr>
            <p:ph type="title"/>
          </p:nvPr>
        </p:nvSpPr>
        <p:spPr>
          <a:xfrm>
            <a:off x="828336" y="56083"/>
            <a:ext cx="7993931" cy="1450757"/>
          </a:xfrm>
        </p:spPr>
        <p:txBody>
          <a:bodyPr>
            <a:normAutofit/>
          </a:bodyPr>
          <a:lstStyle/>
          <a:p>
            <a:r>
              <a:rPr lang="en-US" sz="4600" b="1" dirty="0"/>
              <a:t>Monitoring and Stopping Problem</a:t>
            </a:r>
          </a:p>
        </p:txBody>
      </p:sp>
      <p:sp>
        <p:nvSpPr>
          <p:cNvPr id="5" name="Slide Number Placeholder 4">
            <a:extLst>
              <a:ext uri="{FF2B5EF4-FFF2-40B4-BE49-F238E27FC236}">
                <a16:creationId xmlns:a16="http://schemas.microsoft.com/office/drawing/2014/main" id="{08122D41-49B3-884C-9A9E-8D54C9D5D13D}"/>
              </a:ext>
            </a:extLst>
          </p:cNvPr>
          <p:cNvSpPr>
            <a:spLocks noGrp="1"/>
          </p:cNvSpPr>
          <p:nvPr>
            <p:ph type="sldNum" sz="quarter" idx="12"/>
          </p:nvPr>
        </p:nvSpPr>
        <p:spPr>
          <a:xfrm>
            <a:off x="8132583" y="6492875"/>
            <a:ext cx="984019" cy="365125"/>
          </a:xfrm>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9972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9D0C45D7-EC8B-A242-B3ED-E4847AAC8AD7}"/>
              </a:ext>
            </a:extLst>
          </p:cNvPr>
          <p:cNvSpPr txBox="1">
            <a:spLocks/>
          </p:cNvSpPr>
          <p:nvPr/>
        </p:nvSpPr>
        <p:spPr>
          <a:xfrm>
            <a:off x="828336" y="56083"/>
            <a:ext cx="7993931"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b="1" kern="1200" spc="-50" baseline="0">
                <a:solidFill>
                  <a:srgbClr val="C00000"/>
                </a:solidFill>
                <a:latin typeface="+mj-lt"/>
                <a:ea typeface="+mj-ea"/>
                <a:cs typeface="+mj-cs"/>
              </a:defRPr>
            </a:lvl1pPr>
          </a:lstStyle>
          <a:p>
            <a:r>
              <a:rPr lang="en-US" sz="4000" dirty="0"/>
              <a:t>Uncertainty Sets, Information Updating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2003" y="1701640"/>
                <a:ext cx="7432140" cy="4023360"/>
              </a:xfrm>
            </p:spPr>
            <p:txBody>
              <a:bodyPr>
                <a:normAutofit/>
              </a:bodyPr>
              <a:lstStyle/>
              <a:p>
                <a:pPr marL="274301" indent="-274309">
                  <a:lnSpc>
                    <a:spcPts val="2800"/>
                  </a:lnSpc>
                  <a:buFont typeface="Arial" charset="0"/>
                  <a:buChar char="•"/>
                </a:pPr>
                <a:r>
                  <a:rPr lang="en-US" dirty="0"/>
                  <a:t>An observation </a:t>
                </a:r>
                <a14:m>
                  <m:oMath xmlns:m="http://schemas.openxmlformats.org/officeDocument/2006/math">
                    <m:sSub>
                      <m:sSubPr>
                        <m:ctrlPr>
                          <a:rPr lang="en-US" b="1" i="1">
                            <a:latin typeface="Cambria Math" panose="02040503050406030204" pitchFamily="18" charset="0"/>
                          </a:rPr>
                        </m:ctrlPr>
                      </m:sSubPr>
                      <m:e>
                        <m:r>
                          <a:rPr lang="en-US" b="1" i="1">
                            <a:latin typeface="Cambria Math" charset="0"/>
                          </a:rPr>
                          <m:t>𝒙</m:t>
                        </m:r>
                      </m:e>
                      <m:sub>
                        <m:r>
                          <a:rPr lang="en-US" b="0" i="1">
                            <a:latin typeface="Cambria Math" charset="0"/>
                          </a:rPr>
                          <m:t>𝑝</m:t>
                        </m:r>
                      </m:sub>
                    </m:sSub>
                  </m:oMath>
                </a14:m>
                <a:r>
                  <a:rPr lang="en-US" dirty="0"/>
                  <a:t> at time </a:t>
                </a:r>
                <a14:m>
                  <m:oMath xmlns:m="http://schemas.openxmlformats.org/officeDocument/2006/math">
                    <m:sSub>
                      <m:sSubPr>
                        <m:ctrlPr>
                          <a:rPr lang="en-US" i="1">
                            <a:latin typeface="Cambria Math" panose="02040503050406030204" pitchFamily="18" charset="0"/>
                          </a:rPr>
                        </m:ctrlPr>
                      </m:sSubPr>
                      <m:e>
                        <m:r>
                          <a:rPr lang="en-US" i="1">
                            <a:latin typeface="Cambria Math" charset="0"/>
                          </a:rPr>
                          <m:t>𝑡</m:t>
                        </m:r>
                      </m:e>
                      <m:sub>
                        <m:r>
                          <a:rPr lang="en-US" i="1">
                            <a:latin typeface="Cambria Math" charset="0"/>
                          </a:rPr>
                          <m:t>𝑝</m:t>
                        </m:r>
                      </m:sub>
                    </m:sSub>
                    <m:r>
                      <a:rPr lang="en-US" i="1">
                        <a:latin typeface="Cambria Math" panose="02040503050406030204" pitchFamily="18" charset="0"/>
                      </a:rPr>
                      <m:t> </m:t>
                    </m:r>
                  </m:oMath>
                </a14:m>
                <a:r>
                  <a:rPr lang="en-US" dirty="0"/>
                  <a:t>imposes restrictions on future state values </a:t>
                </a:r>
                <a14:m>
                  <m:oMath xmlns:m="http://schemas.openxmlformats.org/officeDocument/2006/math">
                    <m:r>
                      <a:rPr lang="en-US" b="1" i="1">
                        <a:latin typeface="Cambria Math" charset="0"/>
                      </a:rPr>
                      <m:t>𝒙</m:t>
                    </m:r>
                    <m:r>
                      <a:rPr lang="en-US" i="1">
                        <a:latin typeface="Cambria Math" charset="0"/>
                      </a:rPr>
                      <m:t>(</m:t>
                    </m:r>
                    <m:r>
                      <a:rPr lang="en-US" i="1">
                        <a:latin typeface="Cambria Math" charset="0"/>
                      </a:rPr>
                      <m:t>𝑡</m:t>
                    </m:r>
                    <m:r>
                      <a:rPr lang="en-US" i="1">
                        <a:latin typeface="Cambria Math" charset="0"/>
                      </a:rPr>
                      <m:t>)</m:t>
                    </m:r>
                  </m:oMath>
                </a14:m>
                <a:r>
                  <a:rPr lang="en-US" dirty="0"/>
                  <a:t> at time </a:t>
                </a:r>
                <a14:m>
                  <m:oMath xmlns:m="http://schemas.openxmlformats.org/officeDocument/2006/math">
                    <m:r>
                      <a:rPr lang="en-US" i="1">
                        <a:latin typeface="Cambria Math" charset="0"/>
                      </a:rPr>
                      <m:t>𝑡</m:t>
                    </m:r>
                    <m:r>
                      <a:rPr lang="en-US" i="1">
                        <a:latin typeface="Cambria Math" charset="0"/>
                      </a:rPr>
                      <m:t>&gt;</m:t>
                    </m:r>
                    <m:sSub>
                      <m:sSubPr>
                        <m:ctrlPr>
                          <a:rPr lang="en-US" i="1">
                            <a:latin typeface="Cambria Math" panose="02040503050406030204" pitchFamily="18" charset="0"/>
                          </a:rPr>
                        </m:ctrlPr>
                      </m:sSubPr>
                      <m:e>
                        <m:r>
                          <a:rPr lang="en-US" i="1">
                            <a:latin typeface="Cambria Math" charset="0"/>
                          </a:rPr>
                          <m:t>𝑡</m:t>
                        </m:r>
                      </m:e>
                      <m:sub>
                        <m:r>
                          <a:rPr lang="en-US" i="1">
                            <a:latin typeface="Cambria Math" charset="0"/>
                          </a:rPr>
                          <m:t>𝑝</m:t>
                        </m:r>
                      </m:sub>
                    </m:sSub>
                  </m:oMath>
                </a14:m>
                <a:r>
                  <a:rPr lang="en-US" dirty="0"/>
                  <a:t>, summarized through </a:t>
                </a:r>
                <a:r>
                  <a:rPr lang="en-US" i="1" dirty="0"/>
                  <a:t>m</a:t>
                </a:r>
                <a:r>
                  <a:rPr lang="en-US" dirty="0"/>
                  <a:t> constraints:</a:t>
                </a:r>
              </a:p>
              <a:p>
                <a:pPr marL="0" indent="0">
                  <a:lnSpc>
                    <a:spcPct val="150000"/>
                  </a:lnSpc>
                  <a:buNone/>
                </a:pPr>
                <a14:m>
                  <m:oMathPara xmlns:m="http://schemas.openxmlformats.org/officeDocument/2006/math">
                    <m:oMathParaPr>
                      <m:jc m:val="centerGroup"/>
                    </m:oMathParaPr>
                    <m:oMath xmlns:m="http://schemas.openxmlformats.org/officeDocument/2006/math">
                      <m:r>
                        <a:rPr lang="en-US" i="1">
                          <a:latin typeface="Cambria Math"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charset="0"/>
                                </a:rPr>
                                <m:t>𝑡</m:t>
                              </m:r>
                            </m:e>
                            <m:sub>
                              <m:r>
                                <a:rPr lang="en-US" i="1">
                                  <a:latin typeface="Cambria Math" charset="0"/>
                                </a:rPr>
                                <m:t>𝑝</m:t>
                              </m:r>
                            </m:sub>
                          </m:sSub>
                          <m:r>
                            <a:rPr lang="en-US" i="1">
                              <a:latin typeface="Cambria Math" charset="0"/>
                            </a:rPr>
                            <m:t>,</m:t>
                          </m:r>
                          <m:r>
                            <a:rPr lang="en-US" i="1">
                              <a:latin typeface="Cambria Math" charset="0"/>
                            </a:rPr>
                            <m:t>𝑡</m:t>
                          </m:r>
                          <m:r>
                            <a:rPr lang="en-US" i="1">
                              <a:latin typeface="Cambria Math" charset="0"/>
                            </a:rPr>
                            <m:t>,</m:t>
                          </m:r>
                          <m:sSub>
                            <m:sSubPr>
                              <m:ctrlPr>
                                <a:rPr lang="en-US" b="1" i="1">
                                  <a:latin typeface="Cambria Math" panose="02040503050406030204" pitchFamily="18" charset="0"/>
                                </a:rPr>
                              </m:ctrlPr>
                            </m:sSubPr>
                            <m:e>
                              <m:r>
                                <a:rPr lang="en-US" b="1" i="1">
                                  <a:latin typeface="Cambria Math" charset="0"/>
                                </a:rPr>
                                <m:t>𝒙</m:t>
                              </m:r>
                            </m:e>
                            <m:sub>
                              <m:r>
                                <a:rPr lang="en-US" b="0" i="1">
                                  <a:latin typeface="Cambria Math" charset="0"/>
                                </a:rPr>
                                <m:t>𝑝</m:t>
                              </m:r>
                            </m:sub>
                          </m:sSub>
                          <m:r>
                            <a:rPr lang="en-US" b="1" i="1">
                              <a:latin typeface="Cambria Math" charset="0"/>
                            </a:rPr>
                            <m:t>,</m:t>
                          </m:r>
                          <m:r>
                            <a:rPr lang="en-US" b="1" i="1">
                              <a:latin typeface="Cambria Math" charset="0"/>
                            </a:rPr>
                            <m:t>𝒙</m:t>
                          </m:r>
                          <m:d>
                            <m:dPr>
                              <m:ctrlPr>
                                <a:rPr lang="en-US" i="1">
                                  <a:latin typeface="Cambria Math" panose="02040503050406030204" pitchFamily="18" charset="0"/>
                                </a:rPr>
                              </m:ctrlPr>
                            </m:dPr>
                            <m:e>
                              <m:r>
                                <a:rPr lang="en-US" i="1">
                                  <a:latin typeface="Cambria Math" charset="0"/>
                                </a:rPr>
                                <m:t>𝑡</m:t>
                              </m:r>
                            </m:e>
                          </m:d>
                        </m:e>
                      </m:d>
                      <m:r>
                        <a:rPr lang="en-US" i="1">
                          <a:latin typeface="Cambria Math" charset="0"/>
                        </a:rPr>
                        <m:t>≤0</m:t>
                      </m:r>
                    </m:oMath>
                  </m:oMathPara>
                </a14:m>
                <a:endParaRPr lang="en-US" dirty="0"/>
              </a:p>
              <a:p>
                <a:pPr marL="274301" indent="-274309">
                  <a:lnSpc>
                    <a:spcPct val="80000"/>
                  </a:lnSpc>
                  <a:buFont typeface="Arial" charset="0"/>
                  <a:buChar char="•"/>
                </a:pPr>
                <a14:m>
                  <m:oMath xmlns:m="http://schemas.openxmlformats.org/officeDocument/2006/math">
                    <m:r>
                      <a:rPr lang="en-US" b="1" i="1">
                        <a:latin typeface="Cambria Math" charset="0"/>
                      </a:rPr>
                      <m:t>𝒙</m:t>
                    </m:r>
                    <m:r>
                      <a:rPr lang="en-US" i="1">
                        <a:latin typeface="Cambria Math" charset="0"/>
                      </a:rPr>
                      <m:t>(</m:t>
                    </m:r>
                    <m:r>
                      <a:rPr lang="en-US" i="1">
                        <a:latin typeface="Cambria Math" charset="0"/>
                      </a:rPr>
                      <m:t>𝑡</m:t>
                    </m:r>
                    <m:r>
                      <a:rPr lang="en-US" i="1">
                        <a:latin typeface="Cambria Math" charset="0"/>
                      </a:rPr>
                      <m:t>)</m:t>
                    </m:r>
                  </m:oMath>
                </a14:m>
                <a:r>
                  <a:rPr lang="en-US" dirty="0"/>
                  <a:t> consistent with </a:t>
                </a:r>
                <a:r>
                  <a:rPr lang="en-US" i="1" dirty="0"/>
                  <a:t>all </a:t>
                </a:r>
                <a:r>
                  <a:rPr lang="en-US" dirty="0"/>
                  <a:t>information from observations before </a:t>
                </a:r>
                <a14:m>
                  <m:oMath xmlns:m="http://schemas.openxmlformats.org/officeDocument/2006/math">
                    <m:r>
                      <a:rPr lang="en-US" i="1">
                        <a:latin typeface="Cambria Math" charset="0"/>
                      </a:rPr>
                      <m:t>𝑡</m:t>
                    </m:r>
                  </m:oMath>
                </a14:m>
                <a:endParaRPr lang="en-US" b="0" i="1" dirty="0">
                  <a:latin typeface="Cambria Math" charset="0"/>
                </a:endParaRPr>
              </a:p>
              <a:p>
                <a:pPr marL="0" indent="0">
                  <a:buNone/>
                </a:pP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2003" y="1701640"/>
                <a:ext cx="7432140" cy="4023360"/>
              </a:xfrm>
              <a:blipFill>
                <a:blip r:embed="rId3"/>
                <a:stretch>
                  <a:fillRect l="-1877"/>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9B4311B4-D70C-D14D-8ACA-8B0724F4514E}"/>
              </a:ext>
            </a:extLst>
          </p:cNvPr>
          <p:cNvGrpSpPr/>
          <p:nvPr/>
        </p:nvGrpSpPr>
        <p:grpSpPr>
          <a:xfrm>
            <a:off x="5268137" y="3837580"/>
            <a:ext cx="2349483" cy="2837857"/>
            <a:chOff x="5331498" y="3394702"/>
            <a:chExt cx="2349483" cy="2837857"/>
          </a:xfrm>
        </p:grpSpPr>
        <p:sp>
          <p:nvSpPr>
            <p:cNvPr id="47" name="Rounded Rectangle 46"/>
            <p:cNvSpPr/>
            <p:nvPr/>
          </p:nvSpPr>
          <p:spPr>
            <a:xfrm>
              <a:off x="5361184" y="4050213"/>
              <a:ext cx="79949" cy="1399016"/>
            </a:xfrm>
            <a:prstGeom prst="roundRect">
              <a:avLst/>
            </a:prstGeom>
            <a:solidFill>
              <a:srgbClr val="E4831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cxnSpLocks/>
            </p:cNvCxnSpPr>
            <p:nvPr/>
          </p:nvCxnSpPr>
          <p:spPr>
            <a:xfrm>
              <a:off x="5397317" y="4068007"/>
              <a:ext cx="0" cy="1842080"/>
            </a:xfrm>
            <a:prstGeom prst="line">
              <a:avLst/>
            </a:prstGeom>
            <a:ln>
              <a:prstDash val="dash"/>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5331498" y="5986338"/>
                  <a:ext cx="13163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charset="0"/>
                          </a:rPr>
                          <m:t>𝑡</m:t>
                        </m:r>
                      </m:oMath>
                    </m:oMathPara>
                  </a14:m>
                  <a:endParaRPr lang="en-US" sz="16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31498" y="5986338"/>
                  <a:ext cx="131638" cy="246221"/>
                </a:xfrm>
                <a:prstGeom prst="rect">
                  <a:avLst/>
                </a:prstGeom>
                <a:blipFill>
                  <a:blip r:embed="rId4"/>
                  <a:stretch>
                    <a:fillRect l="-27273" r="-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41133" y="3394702"/>
                  <a:ext cx="223984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rgbClr val="C00000"/>
                            </a:solidFill>
                            <a:latin typeface="Cambria Math" charset="0"/>
                          </a:rPr>
                          <m:t>{</m:t>
                        </m:r>
                        <m:r>
                          <a:rPr lang="en-US" sz="1600" b="1" i="1" smtClean="0">
                            <a:solidFill>
                              <a:srgbClr val="C00000"/>
                            </a:solidFill>
                            <a:latin typeface="Cambria Math" charset="0"/>
                          </a:rPr>
                          <m:t>𝒙</m:t>
                        </m:r>
                        <m:r>
                          <a:rPr lang="en-US" sz="1600" b="0" i="1" smtClean="0">
                            <a:solidFill>
                              <a:srgbClr val="C00000"/>
                            </a:solidFill>
                            <a:latin typeface="Cambria Math" charset="0"/>
                          </a:rPr>
                          <m:t>:</m:t>
                        </m:r>
                        <m:r>
                          <a:rPr lang="en-US" sz="1600" b="0" i="1" smtClean="0">
                            <a:solidFill>
                              <a:srgbClr val="C00000"/>
                            </a:solidFill>
                            <a:latin typeface="Cambria Math" charset="0"/>
                          </a:rPr>
                          <m:t>𝑓</m:t>
                        </m:r>
                        <m:d>
                          <m:dPr>
                            <m:ctrlPr>
                              <a:rPr lang="en-US" sz="1600" b="0" i="1" smtClean="0">
                                <a:solidFill>
                                  <a:srgbClr val="C00000"/>
                                </a:solidFill>
                                <a:latin typeface="Cambria Math" panose="02040503050406030204" pitchFamily="18" charset="0"/>
                              </a:rPr>
                            </m:ctrlPr>
                          </m:dPr>
                          <m:e>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charset="0"/>
                                  </a:rPr>
                                  <m:t>𝑡</m:t>
                                </m:r>
                              </m:e>
                              <m:sub>
                                <m:r>
                                  <a:rPr lang="en-US" sz="1600" b="0" i="1" smtClean="0">
                                    <a:solidFill>
                                      <a:srgbClr val="C00000"/>
                                    </a:solidFill>
                                    <a:latin typeface="Cambria Math" panose="02040503050406030204" pitchFamily="18" charset="0"/>
                                  </a:rPr>
                                  <m:t>0</m:t>
                                </m:r>
                              </m:sub>
                            </m:sSub>
                            <m:r>
                              <a:rPr lang="en-US" sz="1600" b="0" i="1" smtClean="0">
                                <a:solidFill>
                                  <a:srgbClr val="C00000"/>
                                </a:solidFill>
                                <a:latin typeface="Cambria Math" charset="0"/>
                              </a:rPr>
                              <m:t>,</m:t>
                            </m:r>
                            <m:r>
                              <a:rPr lang="en-US" sz="1600" b="0" i="1" smtClean="0">
                                <a:solidFill>
                                  <a:srgbClr val="C00000"/>
                                </a:solidFill>
                                <a:latin typeface="Cambria Math" charset="0"/>
                              </a:rPr>
                              <m:t>𝑡</m:t>
                            </m:r>
                            <m:r>
                              <a:rPr lang="en-US" sz="1600" b="0" i="1" smtClean="0">
                                <a:solidFill>
                                  <a:srgbClr val="C00000"/>
                                </a:solidFill>
                                <a:latin typeface="Cambria Math" charset="0"/>
                              </a:rPr>
                              <m:t>,</m:t>
                            </m:r>
                            <m:sSub>
                              <m:sSubPr>
                                <m:ctrlPr>
                                  <a:rPr lang="en-US" sz="1600" b="1" i="1" smtClean="0">
                                    <a:solidFill>
                                      <a:srgbClr val="C00000"/>
                                    </a:solidFill>
                                    <a:latin typeface="Cambria Math" panose="02040503050406030204" pitchFamily="18" charset="0"/>
                                  </a:rPr>
                                </m:ctrlPr>
                              </m:sSubPr>
                              <m:e>
                                <m:r>
                                  <a:rPr lang="en-US" sz="1600" b="1" i="1" smtClean="0">
                                    <a:solidFill>
                                      <a:srgbClr val="C00000"/>
                                    </a:solidFill>
                                    <a:latin typeface="Cambria Math" charset="0"/>
                                  </a:rPr>
                                  <m:t>𝒙</m:t>
                                </m:r>
                              </m:e>
                              <m:sub>
                                <m:r>
                                  <a:rPr lang="en-US" sz="1600" b="0" i="1" smtClean="0">
                                    <a:solidFill>
                                      <a:srgbClr val="C00000"/>
                                    </a:solidFill>
                                    <a:latin typeface="Cambria Math" panose="02040503050406030204" pitchFamily="18" charset="0"/>
                                  </a:rPr>
                                  <m:t>0</m:t>
                                </m:r>
                              </m:sub>
                            </m:sSub>
                            <m:r>
                              <a:rPr lang="en-US" sz="1600" b="1" i="1" smtClean="0">
                                <a:solidFill>
                                  <a:srgbClr val="C00000"/>
                                </a:solidFill>
                                <a:latin typeface="Cambria Math" charset="0"/>
                              </a:rPr>
                              <m:t>,</m:t>
                            </m:r>
                            <m:r>
                              <a:rPr lang="en-US" sz="1600" b="1" i="1" smtClean="0">
                                <a:solidFill>
                                  <a:srgbClr val="C00000"/>
                                </a:solidFill>
                                <a:latin typeface="Cambria Math" charset="0"/>
                              </a:rPr>
                              <m:t>𝒙</m:t>
                            </m:r>
                          </m:e>
                        </m:d>
                        <m:r>
                          <a:rPr lang="en-US" sz="1600" b="0" i="1" smtClean="0">
                            <a:solidFill>
                              <a:srgbClr val="C00000"/>
                            </a:solidFill>
                            <a:latin typeface="Cambria Math" charset="0"/>
                          </a:rPr>
                          <m:t>≤0}</m:t>
                        </m:r>
                      </m:oMath>
                    </m:oMathPara>
                  </a14:m>
                  <a:endParaRPr lang="en-US" sz="1600" dirty="0">
                    <a:solidFill>
                      <a:srgbClr val="C0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441133" y="3394702"/>
                  <a:ext cx="2239848" cy="246221"/>
                </a:xfrm>
                <a:prstGeom prst="rect">
                  <a:avLst/>
                </a:prstGeom>
                <a:blipFill>
                  <a:blip r:embed="rId5"/>
                  <a:stretch>
                    <a:fillRect b="-28571"/>
                  </a:stretch>
                </a:blipFill>
              </p:spPr>
              <p:txBody>
                <a:bodyPr/>
                <a:lstStyle/>
                <a:p>
                  <a:r>
                    <a:rPr lang="en-US">
                      <a:noFill/>
                    </a:rPr>
                    <a:t> </a:t>
                  </a:r>
                </a:p>
              </p:txBody>
            </p:sp>
          </mc:Fallback>
        </mc:AlternateContent>
        <p:cxnSp>
          <p:nvCxnSpPr>
            <p:cNvPr id="6" name="Straight Arrow Connector 5"/>
            <p:cNvCxnSpPr>
              <a:cxnSpLocks/>
            </p:cNvCxnSpPr>
            <p:nvPr/>
          </p:nvCxnSpPr>
          <p:spPr>
            <a:xfrm flipH="1">
              <a:off x="5441133" y="3690491"/>
              <a:ext cx="320963" cy="30892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530240BA-CC1D-4241-9514-67891B7396F6}"/>
              </a:ext>
            </a:extLst>
          </p:cNvPr>
          <p:cNvGrpSpPr/>
          <p:nvPr/>
        </p:nvGrpSpPr>
        <p:grpSpPr>
          <a:xfrm>
            <a:off x="828336" y="4264772"/>
            <a:ext cx="7101543" cy="2410666"/>
            <a:chOff x="891697" y="3821894"/>
            <a:chExt cx="7101543" cy="2410666"/>
          </a:xfrm>
        </p:grpSpPr>
        <p:sp>
          <p:nvSpPr>
            <p:cNvPr id="59" name="Freeform 58"/>
            <p:cNvSpPr/>
            <p:nvPr/>
          </p:nvSpPr>
          <p:spPr>
            <a:xfrm>
              <a:off x="2054320" y="5091169"/>
              <a:ext cx="4792307" cy="499346"/>
            </a:xfrm>
            <a:custGeom>
              <a:avLst/>
              <a:gdLst>
                <a:gd name="connsiteX0" fmla="*/ 0 w 3113903"/>
                <a:gd name="connsiteY0" fmla="*/ 0 h 665891"/>
                <a:gd name="connsiteX1" fmla="*/ 852617 w 3113903"/>
                <a:gd name="connsiteY1" fmla="*/ 284205 h 665891"/>
                <a:gd name="connsiteX2" fmla="*/ 1544595 w 3113903"/>
                <a:gd name="connsiteY2" fmla="*/ 321276 h 665891"/>
                <a:gd name="connsiteX3" fmla="*/ 1890584 w 3113903"/>
                <a:gd name="connsiteY3" fmla="*/ 457200 h 665891"/>
                <a:gd name="connsiteX4" fmla="*/ 2360141 w 3113903"/>
                <a:gd name="connsiteY4" fmla="*/ 506627 h 665891"/>
                <a:gd name="connsiteX5" fmla="*/ 2804984 w 3113903"/>
                <a:gd name="connsiteY5" fmla="*/ 654908 h 665891"/>
                <a:gd name="connsiteX6" fmla="*/ 3113903 w 3113903"/>
                <a:gd name="connsiteY6" fmla="*/ 654908 h 66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3903" h="665891">
                  <a:moveTo>
                    <a:pt x="0" y="0"/>
                  </a:moveTo>
                  <a:cubicBezTo>
                    <a:pt x="297592" y="115329"/>
                    <a:pt x="595185" y="230659"/>
                    <a:pt x="852617" y="284205"/>
                  </a:cubicBezTo>
                  <a:cubicBezTo>
                    <a:pt x="1110049" y="337751"/>
                    <a:pt x="1371601" y="292444"/>
                    <a:pt x="1544595" y="321276"/>
                  </a:cubicBezTo>
                  <a:cubicBezTo>
                    <a:pt x="1717590" y="350109"/>
                    <a:pt x="1754660" y="426308"/>
                    <a:pt x="1890584" y="457200"/>
                  </a:cubicBezTo>
                  <a:cubicBezTo>
                    <a:pt x="2026508" y="488092"/>
                    <a:pt x="2207741" y="473676"/>
                    <a:pt x="2360141" y="506627"/>
                  </a:cubicBezTo>
                  <a:cubicBezTo>
                    <a:pt x="2512541" y="539578"/>
                    <a:pt x="2679357" y="630195"/>
                    <a:pt x="2804984" y="654908"/>
                  </a:cubicBezTo>
                  <a:cubicBezTo>
                    <a:pt x="2930611" y="679621"/>
                    <a:pt x="3113903" y="654908"/>
                    <a:pt x="3113903" y="6549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2029606" y="3821894"/>
              <a:ext cx="4817021" cy="1219707"/>
            </a:xfrm>
            <a:custGeom>
              <a:avLst/>
              <a:gdLst>
                <a:gd name="connsiteX0" fmla="*/ 0 w 2730843"/>
                <a:gd name="connsiteY0" fmla="*/ 1186249 h 1186249"/>
                <a:gd name="connsiteX1" fmla="*/ 271849 w 2730843"/>
                <a:gd name="connsiteY1" fmla="*/ 852616 h 1186249"/>
                <a:gd name="connsiteX2" fmla="*/ 766119 w 2730843"/>
                <a:gd name="connsiteY2" fmla="*/ 642552 h 1186249"/>
                <a:gd name="connsiteX3" fmla="*/ 1124465 w 2730843"/>
                <a:gd name="connsiteY3" fmla="*/ 420130 h 1186249"/>
                <a:gd name="connsiteX4" fmla="*/ 1742303 w 2730843"/>
                <a:gd name="connsiteY4" fmla="*/ 308919 h 1186249"/>
                <a:gd name="connsiteX5" fmla="*/ 2211859 w 2730843"/>
                <a:gd name="connsiteY5" fmla="*/ 86497 h 1186249"/>
                <a:gd name="connsiteX6" fmla="*/ 2730843 w 2730843"/>
                <a:gd name="connsiteY6" fmla="*/ 0 h 118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843" h="1186249">
                  <a:moveTo>
                    <a:pt x="0" y="1186249"/>
                  </a:moveTo>
                  <a:cubicBezTo>
                    <a:pt x="72081" y="1064740"/>
                    <a:pt x="144163" y="943232"/>
                    <a:pt x="271849" y="852616"/>
                  </a:cubicBezTo>
                  <a:cubicBezTo>
                    <a:pt x="399535" y="762000"/>
                    <a:pt x="624016" y="714633"/>
                    <a:pt x="766119" y="642552"/>
                  </a:cubicBezTo>
                  <a:cubicBezTo>
                    <a:pt x="908222" y="570471"/>
                    <a:pt x="961768" y="475735"/>
                    <a:pt x="1124465" y="420130"/>
                  </a:cubicBezTo>
                  <a:cubicBezTo>
                    <a:pt x="1287162" y="364525"/>
                    <a:pt x="1561071" y="364524"/>
                    <a:pt x="1742303" y="308919"/>
                  </a:cubicBezTo>
                  <a:cubicBezTo>
                    <a:pt x="1923535" y="253314"/>
                    <a:pt x="2047102" y="137983"/>
                    <a:pt x="2211859" y="86497"/>
                  </a:cubicBezTo>
                  <a:cubicBezTo>
                    <a:pt x="2376616" y="35011"/>
                    <a:pt x="2636108" y="20594"/>
                    <a:pt x="273084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flipH="1">
              <a:off x="2058054" y="5094058"/>
              <a:ext cx="1" cy="820864"/>
            </a:xfrm>
            <a:prstGeom prst="line">
              <a:avLst/>
            </a:prstGeom>
            <a:ln>
              <a:prstDash val="dash"/>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53" name="TextBox 52"/>
                <p:cNvSpPr txBox="1"/>
                <p:nvPr/>
              </p:nvSpPr>
              <p:spPr>
                <a:xfrm>
                  <a:off x="1838416" y="5986339"/>
                  <a:ext cx="431807"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i="1" smtClean="0">
                                <a:latin typeface="Cambria Math" charset="0"/>
                              </a:rPr>
                              <m:t>𝑡</m:t>
                            </m:r>
                          </m:e>
                          <m:sub>
                            <m:r>
                              <a:rPr lang="en-US" sz="1600" b="0" i="1" smtClean="0">
                                <a:latin typeface="Cambria Math" panose="02040503050406030204" pitchFamily="18" charset="0"/>
                              </a:rPr>
                              <m:t>0</m:t>
                            </m:r>
                          </m:sub>
                        </m:sSub>
                      </m:oMath>
                    </m:oMathPara>
                  </a14:m>
                  <a:endParaRPr lang="en-US"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838416" y="5986339"/>
                  <a:ext cx="431807" cy="246221"/>
                </a:xfrm>
                <a:prstGeom prst="rect">
                  <a:avLst/>
                </a:prstGeom>
                <a:blipFill>
                  <a:blip r:embed="rId6"/>
                  <a:stretch>
                    <a:fillRect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91697" y="4958428"/>
                  <a:ext cx="1070252"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charset="0"/>
                              </a:rPr>
                              <m:t>𝒙</m:t>
                            </m:r>
                          </m:e>
                          <m:sub>
                            <m:r>
                              <a:rPr lang="en-US" sz="1600" b="0" i="1" smtClean="0">
                                <a:latin typeface="Cambria Math" panose="02040503050406030204" pitchFamily="18" charset="0"/>
                              </a:rPr>
                              <m:t>0</m:t>
                            </m:r>
                          </m:sub>
                        </m:sSub>
                        <m:r>
                          <a:rPr lang="en-US" sz="1600" b="0" i="1" smtClean="0">
                            <a:latin typeface="Cambria Math" charset="0"/>
                          </a:rPr>
                          <m:t>=</m:t>
                        </m:r>
                        <m:r>
                          <a:rPr lang="en-US" sz="1600" b="1" i="1" smtClean="0">
                            <a:latin typeface="Cambria Math" charset="0"/>
                          </a:rPr>
                          <m:t>𝒙</m:t>
                        </m:r>
                        <m:r>
                          <a:rPr lang="en-US" sz="1600" b="0" i="1" smtClean="0">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𝑡</m:t>
                            </m:r>
                          </m:e>
                          <m:sub>
                            <m:r>
                              <a:rPr lang="en-US" sz="1600" b="0" i="1" smtClean="0">
                                <a:latin typeface="Cambria Math" panose="02040503050406030204" pitchFamily="18" charset="0"/>
                              </a:rPr>
                              <m:t>0</m:t>
                            </m:r>
                          </m:sub>
                        </m:sSub>
                        <m:r>
                          <a:rPr lang="en-US" sz="1600" b="0" i="1" smtClean="0">
                            <a:latin typeface="Cambria Math" charset="0"/>
                          </a:rPr>
                          <m:t>)</m:t>
                        </m:r>
                      </m:oMath>
                    </m:oMathPara>
                  </a14:m>
                  <a:endParaRPr lang="en-US"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91697" y="4958428"/>
                  <a:ext cx="1070252" cy="246221"/>
                </a:xfrm>
                <a:prstGeom prst="rect">
                  <a:avLst/>
                </a:prstGeom>
                <a:blipFill>
                  <a:blip r:embed="rId7"/>
                  <a:stretch>
                    <a:fillRect r="-2353" b="-3333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0A883416-3A0B-8E46-8905-E23467ED78CE}"/>
                </a:ext>
              </a:extLst>
            </p:cNvPr>
            <p:cNvCxnSpPr>
              <a:cxnSpLocks/>
            </p:cNvCxnSpPr>
            <p:nvPr/>
          </p:nvCxnSpPr>
          <p:spPr>
            <a:xfrm>
              <a:off x="969096" y="5927881"/>
              <a:ext cx="702414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2A54B30-6A3D-D842-AC18-4FC627E0E8BA}"/>
                </a:ext>
              </a:extLst>
            </p:cNvPr>
            <p:cNvSpPr txBox="1"/>
            <p:nvPr/>
          </p:nvSpPr>
          <p:spPr>
            <a:xfrm>
              <a:off x="7397446" y="5526809"/>
              <a:ext cx="506870" cy="300082"/>
            </a:xfrm>
            <a:prstGeom prst="rect">
              <a:avLst/>
            </a:prstGeom>
            <a:noFill/>
          </p:spPr>
          <p:txBody>
            <a:bodyPr wrap="none" rtlCol="0">
              <a:spAutoFit/>
            </a:bodyPr>
            <a:lstStyle/>
            <a:p>
              <a:r>
                <a:rPr lang="en-US" dirty="0"/>
                <a:t>time</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FE1C611-8EB9-CE41-BCF6-C325C13CC7BC}"/>
                    </a:ext>
                  </a:extLst>
                </p:cNvPr>
                <p:cNvSpPr txBox="1"/>
                <p:nvPr/>
              </p:nvSpPr>
              <p:spPr>
                <a:xfrm>
                  <a:off x="6760225" y="5986339"/>
                  <a:ext cx="17280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m:t>
                        </m:r>
                      </m:oMath>
                    </m:oMathPara>
                  </a14:m>
                  <a:endParaRPr lang="en-US" sz="1600" dirty="0"/>
                </a:p>
              </p:txBody>
            </p:sp>
          </mc:Choice>
          <mc:Fallback xmlns="">
            <p:sp>
              <p:nvSpPr>
                <p:cNvPr id="32" name="TextBox 31">
                  <a:extLst>
                    <a:ext uri="{FF2B5EF4-FFF2-40B4-BE49-F238E27FC236}">
                      <a16:creationId xmlns:a16="http://schemas.microsoft.com/office/drawing/2014/main" id="{4FE1C611-8EB9-CE41-BCF6-C325C13CC7BC}"/>
                    </a:ext>
                  </a:extLst>
                </p:cNvPr>
                <p:cNvSpPr txBox="1">
                  <a:spLocks noRot="1" noChangeAspect="1" noMove="1" noResize="1" noEditPoints="1" noAdjustHandles="1" noChangeArrowheads="1" noChangeShapeType="1" noTextEdit="1"/>
                </p:cNvSpPr>
                <p:nvPr/>
              </p:nvSpPr>
              <p:spPr>
                <a:xfrm>
                  <a:off x="6760225" y="5986339"/>
                  <a:ext cx="172803" cy="246221"/>
                </a:xfrm>
                <a:prstGeom prst="rect">
                  <a:avLst/>
                </a:prstGeom>
                <a:blipFill>
                  <a:blip r:embed="rId8"/>
                  <a:stretch>
                    <a:fillRect l="-20000" r="-20000" b="-4762"/>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id="{91C37E88-0293-D84A-96C8-858D81030EF3}"/>
                </a:ext>
              </a:extLst>
            </p:cNvPr>
            <p:cNvCxnSpPr>
              <a:cxnSpLocks/>
              <a:stCxn id="60" idx="6"/>
            </p:cNvCxnSpPr>
            <p:nvPr/>
          </p:nvCxnSpPr>
          <p:spPr>
            <a:xfrm>
              <a:off x="6846627" y="3821894"/>
              <a:ext cx="2430" cy="2088193"/>
            </a:xfrm>
            <a:prstGeom prst="line">
              <a:avLst/>
            </a:prstGeom>
            <a:ln>
              <a:prstDash val="dash"/>
            </a:ln>
          </p:spPr>
          <p:style>
            <a:lnRef idx="1">
              <a:schemeClr val="accent3"/>
            </a:lnRef>
            <a:fillRef idx="0">
              <a:schemeClr val="accent3"/>
            </a:fillRef>
            <a:effectRef idx="0">
              <a:schemeClr val="accent3"/>
            </a:effectRef>
            <a:fontRef idx="minor">
              <a:schemeClr val="tx1"/>
            </a:fontRef>
          </p:style>
        </p:cxnSp>
      </p:grpSp>
      <p:sp>
        <p:nvSpPr>
          <p:cNvPr id="40" name="Slide Number Placeholder 4">
            <a:extLst>
              <a:ext uri="{FF2B5EF4-FFF2-40B4-BE49-F238E27FC236}">
                <a16:creationId xmlns:a16="http://schemas.microsoft.com/office/drawing/2014/main" id="{DF83D89A-CF52-1644-8C66-584C93B11C17}"/>
              </a:ext>
            </a:extLst>
          </p:cNvPr>
          <p:cNvSpPr>
            <a:spLocks noGrp="1"/>
          </p:cNvSpPr>
          <p:nvPr>
            <p:ph type="sldNum" sz="quarter" idx="12"/>
          </p:nvPr>
        </p:nvSpPr>
        <p:spPr>
          <a:xfrm>
            <a:off x="8132583" y="6492875"/>
            <a:ext cx="984019" cy="365125"/>
          </a:xfrm>
        </p:spPr>
        <p:txBody>
          <a:bodyPr/>
          <a:lstStyle/>
          <a:p>
            <a:fld id="{4FAB73BC-B049-4115-A692-8D63A059BFB8}" type="slidenum">
              <a:rPr lang="en-US" smtClean="0"/>
              <a:t>7</a:t>
            </a:fld>
            <a:endParaRPr lang="en-US" dirty="0"/>
          </a:p>
        </p:txBody>
      </p:sp>
      <p:sp>
        <p:nvSpPr>
          <p:cNvPr id="51" name="Oval 50"/>
          <p:cNvSpPr/>
          <p:nvPr/>
        </p:nvSpPr>
        <p:spPr>
          <a:xfrm>
            <a:off x="1896028" y="5450874"/>
            <a:ext cx="172123" cy="172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nvGrpSpPr>
          <p:cNvPr id="36" name="Group 35">
            <a:extLst>
              <a:ext uri="{FF2B5EF4-FFF2-40B4-BE49-F238E27FC236}">
                <a16:creationId xmlns:a16="http://schemas.microsoft.com/office/drawing/2014/main" id="{8349A834-CFCE-894F-8408-F18DF80069BE}"/>
              </a:ext>
            </a:extLst>
          </p:cNvPr>
          <p:cNvGrpSpPr/>
          <p:nvPr/>
        </p:nvGrpSpPr>
        <p:grpSpPr>
          <a:xfrm>
            <a:off x="3200901" y="4459936"/>
            <a:ext cx="3226549" cy="2215501"/>
            <a:chOff x="3200901" y="4343630"/>
            <a:chExt cx="3226549" cy="2215501"/>
          </a:xfrm>
        </p:grpSpPr>
        <p:grpSp>
          <p:nvGrpSpPr>
            <p:cNvPr id="13" name="Group 12">
              <a:extLst>
                <a:ext uri="{FF2B5EF4-FFF2-40B4-BE49-F238E27FC236}">
                  <a16:creationId xmlns:a16="http://schemas.microsoft.com/office/drawing/2014/main" id="{F72EF0EB-535F-094A-8A53-7EDF937DAA5C}"/>
                </a:ext>
              </a:extLst>
            </p:cNvPr>
            <p:cNvGrpSpPr/>
            <p:nvPr/>
          </p:nvGrpSpPr>
          <p:grpSpPr>
            <a:xfrm>
              <a:off x="3200901" y="4343630"/>
              <a:ext cx="3226549" cy="1339508"/>
              <a:chOff x="7046172" y="3300229"/>
              <a:chExt cx="5310304" cy="2171368"/>
            </a:xfrm>
          </p:grpSpPr>
          <p:sp>
            <p:nvSpPr>
              <p:cNvPr id="24" name="Freeform 23">
                <a:extLst>
                  <a:ext uri="{FF2B5EF4-FFF2-40B4-BE49-F238E27FC236}">
                    <a16:creationId xmlns:a16="http://schemas.microsoft.com/office/drawing/2014/main" id="{326C753A-FDF6-C44E-A956-C08003A0C805}"/>
                  </a:ext>
                </a:extLst>
              </p:cNvPr>
              <p:cNvSpPr/>
              <p:nvPr/>
            </p:nvSpPr>
            <p:spPr>
              <a:xfrm>
                <a:off x="7856142" y="3300229"/>
                <a:ext cx="4500334" cy="1068595"/>
              </a:xfrm>
              <a:custGeom>
                <a:avLst/>
                <a:gdLst>
                  <a:gd name="connsiteX0" fmla="*/ 0 w 2656703"/>
                  <a:gd name="connsiteY0" fmla="*/ 481914 h 481914"/>
                  <a:gd name="connsiteX1" fmla="*/ 753763 w 2656703"/>
                  <a:gd name="connsiteY1" fmla="*/ 259492 h 481914"/>
                  <a:gd name="connsiteX2" fmla="*/ 1482811 w 2656703"/>
                  <a:gd name="connsiteY2" fmla="*/ 234779 h 481914"/>
                  <a:gd name="connsiteX3" fmla="*/ 1927654 w 2656703"/>
                  <a:gd name="connsiteY3" fmla="*/ 111211 h 481914"/>
                  <a:gd name="connsiteX4" fmla="*/ 2446638 w 2656703"/>
                  <a:gd name="connsiteY4" fmla="*/ 61784 h 481914"/>
                  <a:gd name="connsiteX5" fmla="*/ 2656703 w 2656703"/>
                  <a:gd name="connsiteY5" fmla="*/ 0 h 48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6703" h="481914">
                    <a:moveTo>
                      <a:pt x="0" y="481914"/>
                    </a:moveTo>
                    <a:cubicBezTo>
                      <a:pt x="253314" y="391297"/>
                      <a:pt x="506628" y="300681"/>
                      <a:pt x="753763" y="259492"/>
                    </a:cubicBezTo>
                    <a:cubicBezTo>
                      <a:pt x="1000898" y="218303"/>
                      <a:pt x="1287163" y="259492"/>
                      <a:pt x="1482811" y="234779"/>
                    </a:cubicBezTo>
                    <a:cubicBezTo>
                      <a:pt x="1678459" y="210066"/>
                      <a:pt x="1767016" y="140043"/>
                      <a:pt x="1927654" y="111211"/>
                    </a:cubicBezTo>
                    <a:cubicBezTo>
                      <a:pt x="2088292" y="82379"/>
                      <a:pt x="2325130" y="80319"/>
                      <a:pt x="2446638" y="61784"/>
                    </a:cubicBezTo>
                    <a:cubicBezTo>
                      <a:pt x="2568146" y="43249"/>
                      <a:pt x="2656703" y="0"/>
                      <a:pt x="2656703"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98C961EC-15B0-2045-925F-8EA6B58E6913}"/>
                  </a:ext>
                </a:extLst>
              </p:cNvPr>
              <p:cNvSpPr/>
              <p:nvPr/>
            </p:nvSpPr>
            <p:spPr>
              <a:xfrm>
                <a:off x="7840617" y="4368732"/>
                <a:ext cx="3614244" cy="1102865"/>
              </a:xfrm>
              <a:custGeom>
                <a:avLst/>
                <a:gdLst>
                  <a:gd name="connsiteX0" fmla="*/ 0 w 2656702"/>
                  <a:gd name="connsiteY0" fmla="*/ 0 h 716692"/>
                  <a:gd name="connsiteX1" fmla="*/ 481913 w 2656702"/>
                  <a:gd name="connsiteY1" fmla="*/ 247135 h 716692"/>
                  <a:gd name="connsiteX2" fmla="*/ 1050324 w 2656702"/>
                  <a:gd name="connsiteY2" fmla="*/ 259492 h 716692"/>
                  <a:gd name="connsiteX3" fmla="*/ 1248032 w 2656702"/>
                  <a:gd name="connsiteY3" fmla="*/ 370702 h 716692"/>
                  <a:gd name="connsiteX4" fmla="*/ 1594021 w 2656702"/>
                  <a:gd name="connsiteY4" fmla="*/ 395416 h 716692"/>
                  <a:gd name="connsiteX5" fmla="*/ 2187146 w 2656702"/>
                  <a:gd name="connsiteY5" fmla="*/ 518984 h 716692"/>
                  <a:gd name="connsiteX6" fmla="*/ 2656702 w 2656702"/>
                  <a:gd name="connsiteY6" fmla="*/ 716692 h 71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6702" h="716692">
                    <a:moveTo>
                      <a:pt x="0" y="0"/>
                    </a:moveTo>
                    <a:cubicBezTo>
                      <a:pt x="153429" y="101943"/>
                      <a:pt x="306859" y="203886"/>
                      <a:pt x="481913" y="247135"/>
                    </a:cubicBezTo>
                    <a:cubicBezTo>
                      <a:pt x="656967" y="290384"/>
                      <a:pt x="922638" y="238898"/>
                      <a:pt x="1050324" y="259492"/>
                    </a:cubicBezTo>
                    <a:cubicBezTo>
                      <a:pt x="1178010" y="280086"/>
                      <a:pt x="1157416" y="348048"/>
                      <a:pt x="1248032" y="370702"/>
                    </a:cubicBezTo>
                    <a:cubicBezTo>
                      <a:pt x="1338648" y="393356"/>
                      <a:pt x="1437502" y="370702"/>
                      <a:pt x="1594021" y="395416"/>
                    </a:cubicBezTo>
                    <a:cubicBezTo>
                      <a:pt x="1750540" y="420130"/>
                      <a:pt x="2010033" y="465438"/>
                      <a:pt x="2187146" y="518984"/>
                    </a:cubicBezTo>
                    <a:cubicBezTo>
                      <a:pt x="2364259" y="572530"/>
                      <a:pt x="2656702" y="716692"/>
                      <a:pt x="2656702" y="716692"/>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6F74D81-CA66-924D-9747-723EE744DA2B}"/>
                      </a:ext>
                    </a:extLst>
                  </p:cNvPr>
                  <p:cNvSpPr txBox="1"/>
                  <p:nvPr/>
                </p:nvSpPr>
                <p:spPr>
                  <a:xfrm>
                    <a:off x="7046172" y="4340131"/>
                    <a:ext cx="1070252" cy="3991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charset="0"/>
                                </a:rPr>
                                <m:t>𝒙</m:t>
                              </m:r>
                            </m:e>
                            <m:sub>
                              <m:r>
                                <a:rPr lang="en-US" sz="1600" b="0" i="1" smtClean="0">
                                  <a:latin typeface="Cambria Math" charset="0"/>
                                </a:rPr>
                                <m:t>1</m:t>
                              </m:r>
                            </m:sub>
                          </m:sSub>
                        </m:oMath>
                      </m:oMathPara>
                    </a14:m>
                    <a:endParaRPr lang="en-US" sz="1600" b="1" dirty="0"/>
                  </a:p>
                </p:txBody>
              </p:sp>
            </mc:Choice>
            <mc:Fallback xmlns="">
              <p:sp>
                <p:nvSpPr>
                  <p:cNvPr id="26" name="TextBox 25">
                    <a:extLst>
                      <a:ext uri="{FF2B5EF4-FFF2-40B4-BE49-F238E27FC236}">
                        <a16:creationId xmlns:a16="http://schemas.microsoft.com/office/drawing/2014/main" id="{86F74D81-CA66-924D-9747-723EE744DA2B}"/>
                      </a:ext>
                    </a:extLst>
                  </p:cNvPr>
                  <p:cNvSpPr txBox="1">
                    <a:spLocks noRot="1" noChangeAspect="1" noMove="1" noResize="1" noEditPoints="1" noAdjustHandles="1" noChangeArrowheads="1" noChangeShapeType="1" noTextEdit="1"/>
                  </p:cNvSpPr>
                  <p:nvPr/>
                </p:nvSpPr>
                <p:spPr>
                  <a:xfrm>
                    <a:off x="7046172" y="4340131"/>
                    <a:ext cx="1070252" cy="399129"/>
                  </a:xfrm>
                  <a:prstGeom prst="rect">
                    <a:avLst/>
                  </a:prstGeom>
                  <a:blipFill>
                    <a:blip r:embed="rId9"/>
                    <a:stretch>
                      <a:fillRect b="-15000"/>
                    </a:stretch>
                  </a:blipFill>
                </p:spPr>
                <p:txBody>
                  <a:bodyPr/>
                  <a:lstStyle/>
                  <a:p>
                    <a:r>
                      <a:rPr lang="en-US">
                        <a:noFill/>
                      </a:rPr>
                      <a:t> </a:t>
                    </a:r>
                  </a:p>
                </p:txBody>
              </p:sp>
            </mc:Fallback>
          </mc:AlternateContent>
        </p:grpSp>
        <p:cxnSp>
          <p:nvCxnSpPr>
            <p:cNvPr id="41" name="Straight Connector 40">
              <a:extLst>
                <a:ext uri="{FF2B5EF4-FFF2-40B4-BE49-F238E27FC236}">
                  <a16:creationId xmlns:a16="http://schemas.microsoft.com/office/drawing/2014/main" id="{E692725F-6B85-0041-9B34-C33C247009F5}"/>
                </a:ext>
              </a:extLst>
            </p:cNvPr>
            <p:cNvCxnSpPr>
              <a:cxnSpLocks/>
            </p:cNvCxnSpPr>
            <p:nvPr/>
          </p:nvCxnSpPr>
          <p:spPr>
            <a:xfrm>
              <a:off x="3690056" y="5015704"/>
              <a:ext cx="10916" cy="1251709"/>
            </a:xfrm>
            <a:prstGeom prst="line">
              <a:avLst/>
            </a:prstGeom>
            <a:ln>
              <a:prstDash val="dash"/>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BF23E0A-4902-324A-93DA-1825AB448C41}"/>
                    </a:ext>
                  </a:extLst>
                </p:cNvPr>
                <p:cNvSpPr txBox="1"/>
                <p:nvPr/>
              </p:nvSpPr>
              <p:spPr>
                <a:xfrm>
                  <a:off x="3513375" y="6312910"/>
                  <a:ext cx="431807"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i="1" smtClean="0">
                                <a:latin typeface="Cambria Math" charset="0"/>
                              </a:rPr>
                              <m:t>𝑡</m:t>
                            </m:r>
                          </m:e>
                          <m:sub>
                            <m:r>
                              <a:rPr lang="en-US" sz="1600" b="0" i="1" smtClean="0">
                                <a:latin typeface="Cambria Math" panose="02040503050406030204" pitchFamily="18" charset="0"/>
                              </a:rPr>
                              <m:t>1</m:t>
                            </m:r>
                          </m:sub>
                        </m:sSub>
                      </m:oMath>
                    </m:oMathPara>
                  </a14:m>
                  <a:endParaRPr lang="en-US" sz="1600" dirty="0"/>
                </a:p>
              </p:txBody>
            </p:sp>
          </mc:Choice>
          <mc:Fallback xmlns="">
            <p:sp>
              <p:nvSpPr>
                <p:cNvPr id="42" name="TextBox 41">
                  <a:extLst>
                    <a:ext uri="{FF2B5EF4-FFF2-40B4-BE49-F238E27FC236}">
                      <a16:creationId xmlns:a16="http://schemas.microsoft.com/office/drawing/2014/main" id="{7BF23E0A-4902-324A-93DA-1825AB448C41}"/>
                    </a:ext>
                  </a:extLst>
                </p:cNvPr>
                <p:cNvSpPr txBox="1">
                  <a:spLocks noRot="1" noChangeAspect="1" noMove="1" noResize="1" noEditPoints="1" noAdjustHandles="1" noChangeArrowheads="1" noChangeShapeType="1" noTextEdit="1"/>
                </p:cNvSpPr>
                <p:nvPr/>
              </p:nvSpPr>
              <p:spPr>
                <a:xfrm>
                  <a:off x="3513375" y="6312910"/>
                  <a:ext cx="431807" cy="246221"/>
                </a:xfrm>
                <a:prstGeom prst="rect">
                  <a:avLst/>
                </a:prstGeom>
                <a:blipFill>
                  <a:blip r:embed="rId10"/>
                  <a:stretch>
                    <a:fillRect b="-9524"/>
                  </a:stretch>
                </a:blipFill>
              </p:spPr>
              <p:txBody>
                <a:bodyPr/>
                <a:lstStyle/>
                <a:p>
                  <a:r>
                    <a:rPr lang="en-US">
                      <a:noFill/>
                    </a:rPr>
                    <a:t> </a:t>
                  </a:r>
                </a:p>
              </p:txBody>
            </p:sp>
          </mc:Fallback>
        </mc:AlternateContent>
        <p:sp>
          <p:nvSpPr>
            <p:cNvPr id="43" name="Oval 42">
              <a:extLst>
                <a:ext uri="{FF2B5EF4-FFF2-40B4-BE49-F238E27FC236}">
                  <a16:creationId xmlns:a16="http://schemas.microsoft.com/office/drawing/2014/main" id="{20A61258-E858-2B46-A4E7-35467B2E245F}"/>
                </a:ext>
              </a:extLst>
            </p:cNvPr>
            <p:cNvSpPr/>
            <p:nvPr/>
          </p:nvSpPr>
          <p:spPr>
            <a:xfrm>
              <a:off x="3614911" y="4927323"/>
              <a:ext cx="172123" cy="172123"/>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grpSp>
        <p:nvGrpSpPr>
          <p:cNvPr id="39" name="Group 38">
            <a:extLst>
              <a:ext uri="{FF2B5EF4-FFF2-40B4-BE49-F238E27FC236}">
                <a16:creationId xmlns:a16="http://schemas.microsoft.com/office/drawing/2014/main" id="{97BB5A7B-8A71-8B4D-A0AB-8E62AD556A1B}"/>
              </a:ext>
            </a:extLst>
          </p:cNvPr>
          <p:cNvGrpSpPr/>
          <p:nvPr/>
        </p:nvGrpSpPr>
        <p:grpSpPr>
          <a:xfrm>
            <a:off x="5299299" y="4745428"/>
            <a:ext cx="2632979" cy="946492"/>
            <a:chOff x="5299299" y="4629122"/>
            <a:chExt cx="2632979" cy="946492"/>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97785D5-66BC-D146-965E-6CAF00518296}"/>
                    </a:ext>
                  </a:extLst>
                </p:cNvPr>
                <p:cNvSpPr txBox="1"/>
                <p:nvPr/>
              </p:nvSpPr>
              <p:spPr>
                <a:xfrm>
                  <a:off x="5698409" y="5088493"/>
                  <a:ext cx="2233869" cy="487121"/>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bg2">
                                <a:lumMod val="50000"/>
                              </a:schemeClr>
                            </a:solidFill>
                            <a:latin typeface="Cambria Math" charset="0"/>
                          </a:rPr>
                          <m:t>{</m:t>
                        </m:r>
                        <m:r>
                          <a:rPr lang="en-US" sz="1600" b="0" i="1" smtClean="0">
                            <a:solidFill>
                              <a:schemeClr val="bg2">
                                <a:lumMod val="50000"/>
                              </a:schemeClr>
                            </a:solidFill>
                            <a:latin typeface="Cambria Math" charset="0"/>
                          </a:rPr>
                          <m:t>𝑥</m:t>
                        </m:r>
                        <m:r>
                          <a:rPr lang="en-US" sz="1600" b="0" i="1" smtClean="0">
                            <a:solidFill>
                              <a:schemeClr val="bg2">
                                <a:lumMod val="50000"/>
                              </a:schemeClr>
                            </a:solidFill>
                            <a:latin typeface="Cambria Math" charset="0"/>
                          </a:rPr>
                          <m:t>:</m:t>
                        </m:r>
                        <m:r>
                          <a:rPr lang="en-US" sz="1600" b="0" i="1" smtClean="0">
                            <a:solidFill>
                              <a:schemeClr val="bg2">
                                <a:lumMod val="50000"/>
                              </a:schemeClr>
                            </a:solidFill>
                            <a:latin typeface="Cambria Math" charset="0"/>
                          </a:rPr>
                          <m:t>𝑓</m:t>
                        </m:r>
                        <m:d>
                          <m:dPr>
                            <m:ctrlPr>
                              <a:rPr lang="en-US" sz="1600" b="0" i="1" smtClean="0">
                                <a:solidFill>
                                  <a:schemeClr val="bg2">
                                    <a:lumMod val="50000"/>
                                  </a:schemeClr>
                                </a:solidFill>
                                <a:latin typeface="Cambria Math" panose="02040503050406030204" pitchFamily="18" charset="0"/>
                              </a:rPr>
                            </m:ctrlPr>
                          </m:dPr>
                          <m:e>
                            <m:sSub>
                              <m:sSubPr>
                                <m:ctrlPr>
                                  <a:rPr lang="en-US" sz="1600" b="0" i="1" smtClean="0">
                                    <a:solidFill>
                                      <a:schemeClr val="bg2">
                                        <a:lumMod val="50000"/>
                                      </a:schemeClr>
                                    </a:solidFill>
                                    <a:latin typeface="Cambria Math" panose="02040503050406030204" pitchFamily="18" charset="0"/>
                                  </a:rPr>
                                </m:ctrlPr>
                              </m:sSubPr>
                              <m:e>
                                <m:r>
                                  <a:rPr lang="en-US" sz="1600" b="0" i="1" smtClean="0">
                                    <a:solidFill>
                                      <a:schemeClr val="bg2">
                                        <a:lumMod val="50000"/>
                                      </a:schemeClr>
                                    </a:solidFill>
                                    <a:latin typeface="Cambria Math" charset="0"/>
                                  </a:rPr>
                                  <m:t>𝑡</m:t>
                                </m:r>
                              </m:e>
                              <m:sub>
                                <m:r>
                                  <a:rPr lang="en-US" sz="1600" b="0" i="1" smtClean="0">
                                    <a:solidFill>
                                      <a:schemeClr val="bg2">
                                        <a:lumMod val="50000"/>
                                      </a:schemeClr>
                                    </a:solidFill>
                                    <a:latin typeface="Cambria Math" charset="0"/>
                                  </a:rPr>
                                  <m:t>0</m:t>
                                </m:r>
                              </m:sub>
                            </m:sSub>
                            <m:r>
                              <a:rPr lang="en-US" sz="1600" b="0" i="1" smtClean="0">
                                <a:solidFill>
                                  <a:schemeClr val="bg2">
                                    <a:lumMod val="50000"/>
                                  </a:schemeClr>
                                </a:solidFill>
                                <a:latin typeface="Cambria Math" charset="0"/>
                              </a:rPr>
                              <m:t>,</m:t>
                            </m:r>
                            <m:r>
                              <a:rPr lang="en-US" sz="1600" b="0" i="1" smtClean="0">
                                <a:solidFill>
                                  <a:schemeClr val="bg2">
                                    <a:lumMod val="50000"/>
                                  </a:schemeClr>
                                </a:solidFill>
                                <a:latin typeface="Cambria Math" charset="0"/>
                              </a:rPr>
                              <m:t>𝑡</m:t>
                            </m:r>
                            <m:r>
                              <a:rPr lang="en-US" sz="1600" b="0" i="1" smtClean="0">
                                <a:solidFill>
                                  <a:schemeClr val="bg2">
                                    <a:lumMod val="50000"/>
                                  </a:schemeClr>
                                </a:solidFill>
                                <a:latin typeface="Cambria Math" charset="0"/>
                              </a:rPr>
                              <m:t>,</m:t>
                            </m:r>
                            <m:sSub>
                              <m:sSubPr>
                                <m:ctrlPr>
                                  <a:rPr lang="en-US" sz="1600" b="1" i="1" smtClean="0">
                                    <a:solidFill>
                                      <a:schemeClr val="bg2">
                                        <a:lumMod val="50000"/>
                                      </a:schemeClr>
                                    </a:solidFill>
                                    <a:latin typeface="Cambria Math" panose="02040503050406030204" pitchFamily="18" charset="0"/>
                                  </a:rPr>
                                </m:ctrlPr>
                              </m:sSubPr>
                              <m:e>
                                <m:r>
                                  <a:rPr lang="en-US" sz="1600" b="1" i="1" smtClean="0">
                                    <a:solidFill>
                                      <a:schemeClr val="bg2">
                                        <a:lumMod val="50000"/>
                                      </a:schemeClr>
                                    </a:solidFill>
                                    <a:latin typeface="Cambria Math" charset="0"/>
                                  </a:rPr>
                                  <m:t>𝒙</m:t>
                                </m:r>
                              </m:e>
                              <m:sub>
                                <m:r>
                                  <a:rPr lang="en-US" sz="1600" b="0" i="1" smtClean="0">
                                    <a:solidFill>
                                      <a:schemeClr val="bg2">
                                        <a:lumMod val="50000"/>
                                      </a:schemeClr>
                                    </a:solidFill>
                                    <a:latin typeface="Cambria Math" charset="0"/>
                                  </a:rPr>
                                  <m:t>0</m:t>
                                </m:r>
                              </m:sub>
                            </m:sSub>
                            <m:r>
                              <a:rPr lang="en-US" sz="1600" b="1" i="1" smtClean="0">
                                <a:solidFill>
                                  <a:schemeClr val="bg2">
                                    <a:lumMod val="50000"/>
                                  </a:schemeClr>
                                </a:solidFill>
                                <a:latin typeface="Cambria Math" charset="0"/>
                              </a:rPr>
                              <m:t>,</m:t>
                            </m:r>
                            <m:r>
                              <a:rPr lang="en-US" sz="1600" b="1" i="1" smtClean="0">
                                <a:solidFill>
                                  <a:schemeClr val="bg2">
                                    <a:lumMod val="50000"/>
                                  </a:schemeClr>
                                </a:solidFill>
                                <a:latin typeface="Cambria Math" charset="0"/>
                              </a:rPr>
                              <m:t>𝒙</m:t>
                            </m:r>
                          </m:e>
                        </m:d>
                        <m:r>
                          <a:rPr lang="en-US" sz="1600" b="0" i="1" smtClean="0">
                            <a:solidFill>
                              <a:schemeClr val="bg2">
                                <a:lumMod val="50000"/>
                              </a:schemeClr>
                            </a:solidFill>
                            <a:latin typeface="Cambria Math" charset="0"/>
                          </a:rPr>
                          <m:t>≤0,        </m:t>
                        </m:r>
                        <m:r>
                          <a:rPr lang="en-US" sz="1600" b="0" i="1" smtClean="0">
                            <a:solidFill>
                              <a:schemeClr val="bg2">
                                <a:lumMod val="50000"/>
                              </a:schemeClr>
                            </a:solidFill>
                            <a:latin typeface="Cambria Math" charset="0"/>
                          </a:rPr>
                          <m:t>𝑓</m:t>
                        </m:r>
                        <m:d>
                          <m:dPr>
                            <m:ctrlPr>
                              <a:rPr lang="en-US" sz="1600" b="0" i="1" smtClean="0">
                                <a:solidFill>
                                  <a:schemeClr val="bg2">
                                    <a:lumMod val="50000"/>
                                  </a:schemeClr>
                                </a:solidFill>
                                <a:latin typeface="Cambria Math" panose="02040503050406030204" pitchFamily="18" charset="0"/>
                              </a:rPr>
                            </m:ctrlPr>
                          </m:dPr>
                          <m:e>
                            <m:sSub>
                              <m:sSubPr>
                                <m:ctrlPr>
                                  <a:rPr lang="en-US" sz="1600" b="0" i="1" smtClean="0">
                                    <a:solidFill>
                                      <a:schemeClr val="bg2">
                                        <a:lumMod val="50000"/>
                                      </a:schemeClr>
                                    </a:solidFill>
                                    <a:latin typeface="Cambria Math" panose="02040503050406030204" pitchFamily="18" charset="0"/>
                                  </a:rPr>
                                </m:ctrlPr>
                              </m:sSubPr>
                              <m:e>
                                <m:r>
                                  <a:rPr lang="en-US" sz="1600" b="0" i="1" smtClean="0">
                                    <a:solidFill>
                                      <a:schemeClr val="bg2">
                                        <a:lumMod val="50000"/>
                                      </a:schemeClr>
                                    </a:solidFill>
                                    <a:latin typeface="Cambria Math" charset="0"/>
                                  </a:rPr>
                                  <m:t>𝑡</m:t>
                                </m:r>
                              </m:e>
                              <m:sub>
                                <m:r>
                                  <a:rPr lang="en-US" sz="1600" b="0" i="1" smtClean="0">
                                    <a:solidFill>
                                      <a:schemeClr val="bg2">
                                        <a:lumMod val="50000"/>
                                      </a:schemeClr>
                                    </a:solidFill>
                                    <a:latin typeface="Cambria Math" charset="0"/>
                                  </a:rPr>
                                  <m:t>1</m:t>
                                </m:r>
                              </m:sub>
                            </m:sSub>
                            <m:r>
                              <a:rPr lang="en-US" sz="1600" b="0" i="1" smtClean="0">
                                <a:solidFill>
                                  <a:schemeClr val="bg2">
                                    <a:lumMod val="50000"/>
                                  </a:schemeClr>
                                </a:solidFill>
                                <a:latin typeface="Cambria Math" charset="0"/>
                              </a:rPr>
                              <m:t>,</m:t>
                            </m:r>
                            <m:r>
                              <a:rPr lang="en-US" sz="1600" b="0" i="1" smtClean="0">
                                <a:solidFill>
                                  <a:schemeClr val="bg2">
                                    <a:lumMod val="50000"/>
                                  </a:schemeClr>
                                </a:solidFill>
                                <a:latin typeface="Cambria Math" charset="0"/>
                              </a:rPr>
                              <m:t>𝑡</m:t>
                            </m:r>
                            <m:r>
                              <a:rPr lang="en-US" sz="1600" b="0" i="1" smtClean="0">
                                <a:solidFill>
                                  <a:schemeClr val="bg2">
                                    <a:lumMod val="50000"/>
                                  </a:schemeClr>
                                </a:solidFill>
                                <a:latin typeface="Cambria Math" charset="0"/>
                              </a:rPr>
                              <m:t>,</m:t>
                            </m:r>
                            <m:sSub>
                              <m:sSubPr>
                                <m:ctrlPr>
                                  <a:rPr lang="en-US" sz="1600" b="1" i="1" smtClean="0">
                                    <a:solidFill>
                                      <a:schemeClr val="bg2">
                                        <a:lumMod val="50000"/>
                                      </a:schemeClr>
                                    </a:solidFill>
                                    <a:latin typeface="Cambria Math" panose="02040503050406030204" pitchFamily="18" charset="0"/>
                                  </a:rPr>
                                </m:ctrlPr>
                              </m:sSubPr>
                              <m:e>
                                <m:r>
                                  <a:rPr lang="en-US" sz="1600" b="1" i="1" smtClean="0">
                                    <a:solidFill>
                                      <a:schemeClr val="bg2">
                                        <a:lumMod val="50000"/>
                                      </a:schemeClr>
                                    </a:solidFill>
                                    <a:latin typeface="Cambria Math" charset="0"/>
                                  </a:rPr>
                                  <m:t>𝒙</m:t>
                                </m:r>
                              </m:e>
                              <m:sub>
                                <m:r>
                                  <a:rPr lang="en-US" sz="1600" b="0" i="1" smtClean="0">
                                    <a:solidFill>
                                      <a:schemeClr val="bg2">
                                        <a:lumMod val="50000"/>
                                      </a:schemeClr>
                                    </a:solidFill>
                                    <a:latin typeface="Cambria Math" charset="0"/>
                                  </a:rPr>
                                  <m:t>1</m:t>
                                </m:r>
                              </m:sub>
                            </m:sSub>
                            <m:r>
                              <a:rPr lang="en-US" sz="1600" b="1" i="1" smtClean="0">
                                <a:solidFill>
                                  <a:schemeClr val="bg2">
                                    <a:lumMod val="50000"/>
                                  </a:schemeClr>
                                </a:solidFill>
                                <a:latin typeface="Cambria Math" charset="0"/>
                              </a:rPr>
                              <m:t>,</m:t>
                            </m:r>
                            <m:r>
                              <a:rPr lang="en-US" sz="1600" b="1" i="1" smtClean="0">
                                <a:solidFill>
                                  <a:schemeClr val="bg2">
                                    <a:lumMod val="50000"/>
                                  </a:schemeClr>
                                </a:solidFill>
                                <a:latin typeface="Cambria Math" charset="0"/>
                              </a:rPr>
                              <m:t>𝒙</m:t>
                            </m:r>
                          </m:e>
                        </m:d>
                        <m:r>
                          <a:rPr lang="en-US" sz="1600" b="0" i="1" smtClean="0">
                            <a:solidFill>
                              <a:schemeClr val="bg2">
                                <a:lumMod val="50000"/>
                              </a:schemeClr>
                            </a:solidFill>
                            <a:latin typeface="Cambria Math" charset="0"/>
                          </a:rPr>
                          <m:t>≤0}</m:t>
                        </m:r>
                      </m:oMath>
                    </m:oMathPara>
                  </a14:m>
                  <a:endParaRPr lang="en-US" sz="1600" dirty="0">
                    <a:solidFill>
                      <a:schemeClr val="bg2">
                        <a:lumMod val="50000"/>
                      </a:schemeClr>
                    </a:solidFill>
                  </a:endParaRPr>
                </a:p>
              </p:txBody>
            </p:sp>
          </mc:Choice>
          <mc:Fallback xmlns="">
            <p:sp>
              <p:nvSpPr>
                <p:cNvPr id="27" name="TextBox 26">
                  <a:extLst>
                    <a:ext uri="{FF2B5EF4-FFF2-40B4-BE49-F238E27FC236}">
                      <a16:creationId xmlns:a16="http://schemas.microsoft.com/office/drawing/2014/main" id="{B97785D5-66BC-D146-965E-6CAF00518296}"/>
                    </a:ext>
                  </a:extLst>
                </p:cNvPr>
                <p:cNvSpPr txBox="1">
                  <a:spLocks noRot="1" noChangeAspect="1" noMove="1" noResize="1" noEditPoints="1" noAdjustHandles="1" noChangeArrowheads="1" noChangeShapeType="1" noTextEdit="1"/>
                </p:cNvSpPr>
                <p:nvPr/>
              </p:nvSpPr>
              <p:spPr>
                <a:xfrm>
                  <a:off x="5698409" y="5088493"/>
                  <a:ext cx="2233869" cy="487121"/>
                </a:xfrm>
                <a:prstGeom prst="rect">
                  <a:avLst/>
                </a:prstGeom>
                <a:blipFill>
                  <a:blip r:embed="rId11"/>
                  <a:stretch>
                    <a:fillRect b="-17949"/>
                  </a:stretch>
                </a:blipFill>
                <a:ln>
                  <a:noFill/>
                </a:ln>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2CB3BE08-6DED-F840-955C-0D55CFA5B8ED}"/>
                </a:ext>
              </a:extLst>
            </p:cNvPr>
            <p:cNvCxnSpPr>
              <a:cxnSpLocks/>
            </p:cNvCxnSpPr>
            <p:nvPr/>
          </p:nvCxnSpPr>
          <p:spPr>
            <a:xfrm flipH="1" flipV="1">
              <a:off x="5445430" y="5015704"/>
              <a:ext cx="434197" cy="172779"/>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879BA8F6-22F2-3442-827F-88B38CD9B109}"/>
                </a:ext>
              </a:extLst>
            </p:cNvPr>
            <p:cNvSpPr/>
            <p:nvPr/>
          </p:nvSpPr>
          <p:spPr>
            <a:xfrm>
              <a:off x="5299299" y="4629122"/>
              <a:ext cx="78473" cy="821817"/>
            </a:xfrm>
            <a:prstGeom prst="roundRect">
              <a:avLst/>
            </a:prstGeom>
            <a:solidFill>
              <a:schemeClr val="tx1">
                <a:lumMod val="75000"/>
                <a:lumOff val="25000"/>
                <a:alpha val="50196"/>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08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8336" y="1886353"/>
                <a:ext cx="7876752" cy="4606521"/>
              </a:xfrm>
            </p:spPr>
            <p:txBody>
              <a:bodyPr>
                <a:normAutofit/>
              </a:bodyPr>
              <a:lstStyle/>
              <a:p>
                <a:pPr marL="274320" indent="-274320">
                  <a:lnSpc>
                    <a:spcPts val="2800"/>
                  </a:lnSpc>
                  <a:spcBef>
                    <a:spcPts val="600"/>
                  </a:spcBef>
                  <a:spcAft>
                    <a:spcPts val="600"/>
                  </a:spcAft>
                  <a:buFont typeface="Arial" charset="0"/>
                  <a:buChar char="•"/>
                </a:pPr>
                <a:r>
                  <a:rPr lang="en-US" dirty="0"/>
                  <a:t>Suppose DM committed to </a:t>
                </a:r>
                <a14:m>
                  <m:oMath xmlns:m="http://schemas.openxmlformats.org/officeDocument/2006/math">
                    <m:r>
                      <a:rPr lang="en-US" b="0" i="1" smtClean="0">
                        <a:latin typeface="Cambria Math" panose="02040503050406030204" pitchFamily="18" charset="0"/>
                      </a:rPr>
                      <m:t>𝑟</m:t>
                    </m:r>
                  </m:oMath>
                </a14:m>
                <a:r>
                  <a:rPr lang="en-US" dirty="0"/>
                  <a:t> monitoring times : </a:t>
                </a:r>
                <a14:m>
                  <m:oMath xmlns:m="http://schemas.openxmlformats.org/officeDocument/2006/math">
                    <m:sSup>
                      <m:sSupPr>
                        <m:ctrlPr>
                          <a:rPr lang="en-US" b="1" i="1">
                            <a:latin typeface="Cambria Math" panose="02040503050406030204" pitchFamily="18" charset="0"/>
                          </a:rPr>
                        </m:ctrlPr>
                      </m:sSupPr>
                      <m:e>
                        <m:r>
                          <a:rPr lang="en-US" b="1" i="1">
                            <a:latin typeface="Cambria Math" charset="0"/>
                          </a:rPr>
                          <m:t> </m:t>
                        </m:r>
                        <m:r>
                          <a:rPr lang="en-US" b="1" i="1">
                            <a:latin typeface="Cambria Math" charset="0"/>
                          </a:rPr>
                          <m:t>𝒕</m:t>
                        </m:r>
                      </m:e>
                      <m:sup>
                        <m:d>
                          <m:dPr>
                            <m:begChr m:val="{"/>
                            <m:endChr m:val="}"/>
                            <m:ctrlPr>
                              <a:rPr lang="en-US" b="1" i="1">
                                <a:latin typeface="Cambria Math" panose="02040503050406030204" pitchFamily="18" charset="0"/>
                              </a:rPr>
                            </m:ctrlPr>
                          </m:dPr>
                          <m:e>
                            <m:r>
                              <a:rPr lang="en-US" b="1" i="1">
                                <a:latin typeface="Cambria Math" panose="02040503050406030204" pitchFamily="18" charset="0"/>
                              </a:rPr>
                              <m:t>𝒓</m:t>
                            </m:r>
                          </m:e>
                        </m:d>
                      </m:sup>
                    </m:sSup>
                    <m:r>
                      <a:rPr lang="en-US" i="1">
                        <a:latin typeface="Cambria Math"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charset="0"/>
                              </a:rPr>
                              <m:t>𝑡</m:t>
                            </m:r>
                          </m:e>
                          <m:sub>
                            <m:r>
                              <a:rPr lang="en-US" i="1">
                                <a:latin typeface="Cambria Math" charset="0"/>
                              </a:rPr>
                              <m:t>0</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𝑡</m:t>
                            </m:r>
                          </m:e>
                          <m:sub>
                            <m:r>
                              <a:rPr lang="en-US" i="1">
                                <a:latin typeface="Cambria Math" charset="0"/>
                              </a:rPr>
                              <m:t>1</m:t>
                            </m:r>
                          </m:sub>
                        </m:sSub>
                        <m:r>
                          <a:rPr lang="en-US" i="1">
                            <a:latin typeface="Cambria Math" charset="0"/>
                          </a:rPr>
                          <m:t>,…,</m:t>
                        </m:r>
                        <m:sSub>
                          <m:sSubPr>
                            <m:ctrlPr>
                              <a:rPr lang="en-US" i="1">
                                <a:latin typeface="Cambria Math" panose="02040503050406030204" pitchFamily="18" charset="0"/>
                              </a:rPr>
                            </m:ctrlPr>
                          </m:sSubPr>
                          <m:e>
                            <m:r>
                              <a:rPr lang="en-US" i="1">
                                <a:latin typeface="Cambria Math" charset="0"/>
                              </a:rPr>
                              <m:t>𝑡</m:t>
                            </m:r>
                          </m:e>
                          <m:sub>
                            <m:r>
                              <a:rPr lang="en-US" i="1">
                                <a:latin typeface="Cambria Math" panose="02040503050406030204" pitchFamily="18" charset="0"/>
                              </a:rPr>
                              <m:t>𝑟</m:t>
                            </m:r>
                          </m:sub>
                        </m:sSub>
                      </m:e>
                    </m:d>
                  </m:oMath>
                </a14:m>
                <a:endParaRPr lang="en-US" dirty="0"/>
              </a:p>
              <a:p>
                <a:pPr marL="274320" indent="-274320">
                  <a:lnSpc>
                    <a:spcPts val="2800"/>
                  </a:lnSpc>
                  <a:spcAft>
                    <a:spcPts val="1400"/>
                  </a:spcAft>
                  <a:buFont typeface="Arial" charset="0"/>
                  <a:buChar char="•"/>
                </a:pPr>
                <a:r>
                  <a:rPr lang="en-US" dirty="0"/>
                  <a:t>DM made </a:t>
                </a:r>
                <a14:m>
                  <m:oMath xmlns:m="http://schemas.openxmlformats.org/officeDocument/2006/math">
                    <m:r>
                      <a:rPr lang="en-US" b="0" i="1" smtClean="0">
                        <a:latin typeface="Cambria Math" panose="02040503050406030204" pitchFamily="18" charset="0"/>
                      </a:rPr>
                      <m:t>𝑘</m:t>
                    </m:r>
                    <m:r>
                      <a:rPr lang="en-US" i="1">
                        <a:latin typeface="Cambria Math" charset="0"/>
                      </a:rPr>
                      <m:t>≤</m:t>
                    </m:r>
                    <m:r>
                      <a:rPr lang="en-US" i="1">
                        <a:latin typeface="Cambria Math" panose="02040503050406030204" pitchFamily="18" charset="0"/>
                      </a:rPr>
                      <m:t>𝑟</m:t>
                    </m:r>
                  </m:oMath>
                </a14:m>
                <a:r>
                  <a:rPr lang="en-US" dirty="0"/>
                  <a:t> observations:  </a:t>
                </a:r>
                <a14:m>
                  <m:oMath xmlns:m="http://schemas.openxmlformats.org/officeDocument/2006/math">
                    <m:sSup>
                      <m:sSupPr>
                        <m:ctrlPr>
                          <a:rPr lang="en-US" b="1" i="1">
                            <a:solidFill>
                              <a:srgbClr val="C00000"/>
                            </a:solidFill>
                            <a:latin typeface="Cambria Math" panose="02040503050406030204" pitchFamily="18" charset="0"/>
                          </a:rPr>
                        </m:ctrlPr>
                      </m:sSupPr>
                      <m:e>
                        <m:r>
                          <a:rPr lang="en-US" b="1" i="1">
                            <a:solidFill>
                              <a:srgbClr val="C00000"/>
                            </a:solidFill>
                            <a:latin typeface="Cambria Math" panose="02040503050406030204" pitchFamily="18" charset="0"/>
                          </a:rPr>
                          <m:t>𝒙</m:t>
                        </m:r>
                      </m:e>
                      <m:sup>
                        <m:d>
                          <m:dPr>
                            <m:begChr m:val="{"/>
                            <m:endChr m:val="}"/>
                            <m:ctrlPr>
                              <a:rPr lang="en-US" b="1" i="1">
                                <a:solidFill>
                                  <a:srgbClr val="C00000"/>
                                </a:solidFill>
                                <a:latin typeface="Cambria Math" panose="02040503050406030204" pitchFamily="18" charset="0"/>
                              </a:rPr>
                            </m:ctrlPr>
                          </m:dPr>
                          <m:e>
                            <m:r>
                              <a:rPr lang="en-US" b="1" i="1">
                                <a:solidFill>
                                  <a:srgbClr val="C00000"/>
                                </a:solidFill>
                                <a:latin typeface="Cambria Math" charset="0"/>
                              </a:rPr>
                              <m:t>𝒌</m:t>
                            </m:r>
                          </m:e>
                        </m:d>
                      </m:sup>
                    </m:sSup>
                    <m:r>
                      <a:rPr lang="en-US" b="1" i="1">
                        <a:latin typeface="Cambria Math" charset="0"/>
                      </a:rPr>
                      <m:t>=</m:t>
                    </m:r>
                    <m:d>
                      <m:dPr>
                        <m:begChr m:val="["/>
                        <m:endChr m:val="]"/>
                        <m:ctrlPr>
                          <a:rPr lang="en-US" b="1" i="1">
                            <a:latin typeface="Cambria Math" panose="02040503050406030204" pitchFamily="18" charset="0"/>
                          </a:rPr>
                        </m:ctrlPr>
                      </m:dPr>
                      <m:e>
                        <m:sSub>
                          <m:sSubPr>
                            <m:ctrlPr>
                              <a:rPr lang="en-US" b="1" i="1">
                                <a:solidFill>
                                  <a:srgbClr val="C00000"/>
                                </a:solidFill>
                                <a:latin typeface="Cambria Math" panose="02040503050406030204" pitchFamily="18" charset="0"/>
                              </a:rPr>
                            </m:ctrlPr>
                          </m:sSubPr>
                          <m:e>
                            <m:sSub>
                              <m:sSubPr>
                                <m:ctrlPr>
                                  <a:rPr lang="en-US" b="1" i="1">
                                    <a:solidFill>
                                      <a:srgbClr val="C00000"/>
                                    </a:solidFill>
                                    <a:latin typeface="Cambria Math" panose="02040503050406030204" pitchFamily="18" charset="0"/>
                                  </a:rPr>
                                </m:ctrlPr>
                              </m:sSubPr>
                              <m:e>
                                <m:r>
                                  <a:rPr lang="en-US" b="1" i="1">
                                    <a:solidFill>
                                      <a:srgbClr val="C00000"/>
                                    </a:solidFill>
                                    <a:latin typeface="Cambria Math" charset="0"/>
                                  </a:rPr>
                                  <m:t>𝒙</m:t>
                                </m:r>
                              </m:e>
                              <m:sub>
                                <m:r>
                                  <a:rPr lang="en-US" b="0" i="1">
                                    <a:solidFill>
                                      <a:srgbClr val="C00000"/>
                                    </a:solidFill>
                                    <a:latin typeface="Cambria Math" charset="0"/>
                                  </a:rPr>
                                  <m:t>0</m:t>
                                </m:r>
                              </m:sub>
                            </m:sSub>
                            <m:r>
                              <a:rPr lang="en-US" b="1" i="1">
                                <a:solidFill>
                                  <a:srgbClr val="C00000"/>
                                </a:solidFill>
                                <a:latin typeface="Cambria Math" charset="0"/>
                              </a:rPr>
                              <m:t>,</m:t>
                            </m:r>
                            <m:r>
                              <a:rPr lang="en-US" b="1" i="1">
                                <a:solidFill>
                                  <a:srgbClr val="C00000"/>
                                </a:solidFill>
                                <a:latin typeface="Cambria Math" charset="0"/>
                              </a:rPr>
                              <m:t>𝒙</m:t>
                            </m:r>
                          </m:e>
                          <m:sub>
                            <m:r>
                              <a:rPr lang="en-US" b="0" i="1">
                                <a:solidFill>
                                  <a:srgbClr val="C00000"/>
                                </a:solidFill>
                                <a:latin typeface="Cambria Math" charset="0"/>
                              </a:rPr>
                              <m:t>1</m:t>
                            </m:r>
                          </m:sub>
                        </m:sSub>
                        <m:r>
                          <a:rPr lang="en-US" b="1" i="1">
                            <a:latin typeface="Cambria Math" charset="0"/>
                          </a:rPr>
                          <m:t>,…,</m:t>
                        </m:r>
                        <m:sSub>
                          <m:sSubPr>
                            <m:ctrlPr>
                              <a:rPr lang="en-US" b="1" i="1">
                                <a:solidFill>
                                  <a:srgbClr val="C00000"/>
                                </a:solidFill>
                                <a:latin typeface="Cambria Math" panose="02040503050406030204" pitchFamily="18" charset="0"/>
                              </a:rPr>
                            </m:ctrlPr>
                          </m:sSubPr>
                          <m:e>
                            <m:r>
                              <a:rPr lang="en-US" b="1" i="1">
                                <a:solidFill>
                                  <a:srgbClr val="C00000"/>
                                </a:solidFill>
                                <a:latin typeface="Cambria Math" charset="0"/>
                              </a:rPr>
                              <m:t>𝒙</m:t>
                            </m:r>
                          </m:e>
                          <m:sub>
                            <m:r>
                              <a:rPr lang="en-US" b="0" i="1">
                                <a:solidFill>
                                  <a:srgbClr val="C00000"/>
                                </a:solidFill>
                                <a:latin typeface="Cambria Math" charset="0"/>
                              </a:rPr>
                              <m:t>𝑘</m:t>
                            </m:r>
                          </m:sub>
                        </m:sSub>
                      </m:e>
                    </m:d>
                  </m:oMath>
                </a14:m>
                <a:endParaRPr lang="en-US" dirty="0"/>
              </a:p>
              <a:p>
                <a:pPr marL="274320" indent="-274320">
                  <a:lnSpc>
                    <a:spcPts val="2800"/>
                  </a:lnSpc>
                  <a:spcAft>
                    <a:spcPts val="1400"/>
                  </a:spcAft>
                  <a:buFont typeface="Arial" charset="0"/>
                  <a:buChar char="•"/>
                </a:pPr>
                <a:r>
                  <a:rPr lang="en-US" dirty="0"/>
                  <a:t>The future possible process values at times </a:t>
                </a:r>
                <a14:m>
                  <m:oMath xmlns:m="http://schemas.openxmlformats.org/officeDocument/2006/math">
                    <m:sSub>
                      <m:sSubPr>
                        <m:ctrlPr>
                          <a:rPr lang="en-US" b="0" i="1" smtClean="0">
                            <a:latin typeface="Cambria Math" panose="02040503050406030204" pitchFamily="18" charset="0"/>
                          </a:rPr>
                        </m:ctrlPr>
                      </m:sSubPr>
                      <m:e>
                        <m:r>
                          <a:rPr lang="en-US" i="1">
                            <a:latin typeface="Cambria Math" charset="0"/>
                          </a:rPr>
                          <m:t>𝑡</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charset="0"/>
                      </a:rPr>
                      <m:t>,…,</m:t>
                    </m:r>
                    <m:sSub>
                      <m:sSubPr>
                        <m:ctrlPr>
                          <a:rPr lang="en-US" b="0" i="1" smtClean="0">
                            <a:latin typeface="Cambria Math" panose="02040503050406030204" pitchFamily="18" charset="0"/>
                          </a:rPr>
                        </m:ctrlPr>
                      </m:sSubPr>
                      <m:e>
                        <m:r>
                          <a:rPr lang="en-US" b="0" i="1" smtClean="0">
                            <a:latin typeface="Cambria Math" charset="0"/>
                          </a:rPr>
                          <m:t>𝑡</m:t>
                        </m:r>
                      </m:e>
                      <m:sub>
                        <m:r>
                          <a:rPr lang="en-US" b="0" i="1" smtClean="0">
                            <a:latin typeface="Cambria Math" panose="02040503050406030204" pitchFamily="18" charset="0"/>
                          </a:rPr>
                          <m:t>𝑟</m:t>
                        </m:r>
                      </m:sub>
                    </m:sSub>
                    <m:r>
                      <a:rPr lang="en-US" b="0" i="1" smtClean="0">
                        <a:latin typeface="Cambria Math" panose="02040503050406030204" pitchFamily="18" charset="0"/>
                      </a:rPr>
                      <m:t>, </m:t>
                    </m:r>
                    <m:r>
                      <a:rPr lang="en-US" b="0" i="1" smtClean="0">
                        <a:latin typeface="Cambria Math" panose="02040503050406030204" pitchFamily="18" charset="0"/>
                      </a:rPr>
                      <m:t>𝑇</m:t>
                    </m:r>
                  </m:oMath>
                </a14:m>
                <a:r>
                  <a:rPr lang="en-US" dirty="0"/>
                  <a:t> lie in: </a:t>
                </a:r>
              </a:p>
              <a:p>
                <a:pPr marL="274320" indent="-274320">
                  <a:lnSpc>
                    <a:spcPts val="2400"/>
                  </a:lnSpc>
                  <a:buFont typeface="Arial" charset="0"/>
                  <a:buChar char="•"/>
                </a:pPr>
                <a:endParaRPr lang="en-US" dirty="0"/>
              </a:p>
              <a:p>
                <a:pPr marL="274320" indent="-274320">
                  <a:lnSpc>
                    <a:spcPts val="2400"/>
                  </a:lnSpc>
                  <a:spcBef>
                    <a:spcPts val="4600"/>
                  </a:spcBef>
                  <a:spcAft>
                    <a:spcPts val="3400"/>
                  </a:spcAft>
                  <a:buNone/>
                </a:pPr>
                <a14:m>
                  <m:oMathPara xmlns:m="http://schemas.openxmlformats.org/officeDocument/2006/math">
                    <m:oMathParaPr>
                      <m:jc m:val="centerGroup"/>
                    </m:oMathParaPr>
                    <m:oMath xmlns:m="http://schemas.openxmlformats.org/officeDocument/2006/math">
                      <m:r>
                        <a:rPr lang="en-US" sz="2200" i="1">
                          <a:latin typeface="Cambria Math" charset="0"/>
                        </a:rPr>
                        <m:t>𝑈</m:t>
                      </m:r>
                      <m:d>
                        <m:dPr>
                          <m:ctrlPr>
                            <a:rPr lang="en-US" sz="2200" i="1">
                              <a:latin typeface="Cambria Math" panose="02040503050406030204" pitchFamily="18" charset="0"/>
                            </a:rPr>
                          </m:ctrlPr>
                        </m:dPr>
                        <m:e>
                          <m:sSup>
                            <m:sSupPr>
                              <m:ctrlPr>
                                <a:rPr lang="en-US" sz="2200" b="1" i="1">
                                  <a:latin typeface="Cambria Math" panose="02040503050406030204" pitchFamily="18" charset="0"/>
                                </a:rPr>
                              </m:ctrlPr>
                            </m:sSupPr>
                            <m:e>
                              <m:r>
                                <a:rPr lang="en-US" sz="2200" b="1" i="1">
                                  <a:latin typeface="Cambria Math" charset="0"/>
                                </a:rPr>
                                <m:t>𝒕</m:t>
                              </m:r>
                            </m:e>
                            <m:sup>
                              <m:d>
                                <m:dPr>
                                  <m:begChr m:val="{"/>
                                  <m:endChr m:val="}"/>
                                  <m:ctrlPr>
                                    <a:rPr lang="en-US" sz="2200" b="1" i="1">
                                      <a:latin typeface="Cambria Math" panose="02040503050406030204" pitchFamily="18" charset="0"/>
                                    </a:rPr>
                                  </m:ctrlPr>
                                </m:dPr>
                                <m:e>
                                  <m:r>
                                    <a:rPr lang="en-US" sz="2200" b="1" i="1">
                                      <a:latin typeface="Cambria Math" charset="0"/>
                                    </a:rPr>
                                    <m:t>𝒓</m:t>
                                  </m:r>
                                </m:e>
                              </m:d>
                            </m:sup>
                          </m:sSup>
                          <m:r>
                            <a:rPr lang="en-US" sz="2200" b="1" i="1">
                              <a:latin typeface="Cambria Math" charset="0"/>
                            </a:rPr>
                            <m:t>,</m:t>
                          </m:r>
                          <m:sSup>
                            <m:sSupPr>
                              <m:ctrlPr>
                                <a:rPr lang="en-US" sz="2200" b="1" i="1" smtClean="0">
                                  <a:solidFill>
                                    <a:srgbClr val="C00000"/>
                                  </a:solidFill>
                                  <a:latin typeface="Cambria Math" panose="02040503050406030204" pitchFamily="18" charset="0"/>
                                </a:rPr>
                              </m:ctrlPr>
                            </m:sSupPr>
                            <m:e>
                              <m:r>
                                <a:rPr lang="en-US" sz="2200" b="1" i="1" smtClean="0">
                                  <a:solidFill>
                                    <a:srgbClr val="C00000"/>
                                  </a:solidFill>
                                  <a:latin typeface="Cambria Math" panose="02040503050406030204" pitchFamily="18" charset="0"/>
                                </a:rPr>
                                <m:t>𝒙</m:t>
                              </m:r>
                            </m:e>
                            <m:sup>
                              <m:d>
                                <m:dPr>
                                  <m:begChr m:val="{"/>
                                  <m:endChr m:val="}"/>
                                  <m:ctrlPr>
                                    <a:rPr lang="en-US" sz="2200" b="1" i="1">
                                      <a:solidFill>
                                        <a:srgbClr val="C00000"/>
                                      </a:solidFill>
                                      <a:latin typeface="Cambria Math" panose="02040503050406030204" pitchFamily="18" charset="0"/>
                                    </a:rPr>
                                  </m:ctrlPr>
                                </m:dPr>
                                <m:e>
                                  <m:r>
                                    <a:rPr lang="en-US" sz="2200" b="1" i="1">
                                      <a:solidFill>
                                        <a:srgbClr val="C00000"/>
                                      </a:solidFill>
                                      <a:latin typeface="Cambria Math" charset="0"/>
                                    </a:rPr>
                                    <m:t>𝒌</m:t>
                                  </m:r>
                                </m:e>
                              </m:d>
                            </m:sup>
                          </m:sSup>
                        </m:e>
                      </m:d>
                      <m:r>
                        <a:rPr lang="en-US" sz="2400">
                          <a:latin typeface="Cambria Math" charset="0"/>
                        </a:rPr>
                        <m:t>=</m:t>
                      </m:r>
                      <m:d>
                        <m:dPr>
                          <m:begChr m:val="{"/>
                          <m:endChr m:val="}"/>
                          <m:ctrlPr>
                            <a:rPr lang="en-US" sz="2400" i="1">
                              <a:latin typeface="Cambria Math" panose="02040503050406030204" pitchFamily="18" charset="0"/>
                            </a:rPr>
                          </m:ctrlPr>
                        </m:dPr>
                        <m:e>
                          <m:eqArr>
                            <m:eqArrPr>
                              <m:ctrlPr>
                                <a:rPr lang="en-US" sz="2400" i="1">
                                  <a:latin typeface="Cambria Math" panose="02040503050406030204" pitchFamily="18" charset="0"/>
                                </a:rPr>
                              </m:ctrlPr>
                            </m:eqArrPr>
                            <m:e>
                              <m:d>
                                <m:dPr>
                                  <m:begChr m:val="["/>
                                  <m:endChr m:val="]"/>
                                  <m:ctrlPr>
                                    <a:rPr lang="en-US" sz="2400" i="1">
                                      <a:latin typeface="Cambria Math" panose="02040503050406030204" pitchFamily="18" charset="0"/>
                                    </a:rPr>
                                  </m:ctrlPr>
                                </m:dPr>
                                <m:e>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charset="0"/>
                                        </a:rPr>
                                        <m:t>𝒙</m:t>
                                      </m:r>
                                    </m:e>
                                    <m:sub>
                                      <m:r>
                                        <a:rPr lang="en-US" sz="2400" b="0" i="1">
                                          <a:solidFill>
                                            <a:srgbClr val="C00000"/>
                                          </a:solidFill>
                                          <a:latin typeface="Cambria Math" charset="0"/>
                                        </a:rPr>
                                        <m:t>𝑘</m:t>
                                      </m:r>
                                      <m:r>
                                        <a:rPr lang="en-US" sz="2400" b="0" i="1">
                                          <a:solidFill>
                                            <a:srgbClr val="C00000"/>
                                          </a:solidFill>
                                          <a:latin typeface="Cambria Math" charset="0"/>
                                        </a:rPr>
                                        <m:t>+1</m:t>
                                      </m:r>
                                    </m:sub>
                                  </m:sSub>
                                  <m:r>
                                    <a:rPr lang="en-US" sz="2400" b="1" i="1">
                                      <a:latin typeface="Cambria Math" charset="0"/>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charset="0"/>
                                        </a:rPr>
                                        <m:t>𝒙</m:t>
                                      </m:r>
                                    </m:e>
                                    <m:sub>
                                      <m:r>
                                        <a:rPr lang="en-US" sz="2400" b="0" i="1">
                                          <a:solidFill>
                                            <a:srgbClr val="C00000"/>
                                          </a:solidFill>
                                          <a:latin typeface="Cambria Math" charset="0"/>
                                        </a:rPr>
                                        <m:t>𝑟</m:t>
                                      </m:r>
                                    </m:sub>
                                  </m:sSub>
                                  <m:r>
                                    <a:rPr lang="en-US" sz="2400" b="1" i="1">
                                      <a:latin typeface="Cambria Math" charset="0"/>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charset="0"/>
                                        </a:rPr>
                                        <m:t>𝒙</m:t>
                                      </m:r>
                                    </m:e>
                                    <m:sub>
                                      <m:r>
                                        <a:rPr lang="en-US" sz="2400" b="0" i="1">
                                          <a:solidFill>
                                            <a:srgbClr val="C00000"/>
                                          </a:solidFill>
                                          <a:latin typeface="Cambria Math" panose="02040503050406030204" pitchFamily="18" charset="0"/>
                                        </a:rPr>
                                        <m:t>𝑛</m:t>
                                      </m:r>
                                      <m:r>
                                        <a:rPr lang="en-US" sz="2400" b="0" i="1">
                                          <a:solidFill>
                                            <a:srgbClr val="C00000"/>
                                          </a:solidFill>
                                          <a:latin typeface="Cambria Math" panose="02040503050406030204" pitchFamily="18" charset="0"/>
                                        </a:rPr>
                                        <m:t>+1</m:t>
                                      </m:r>
                                    </m:sub>
                                  </m:sSub>
                                </m:e>
                              </m:d>
                              <m:r>
                                <a:rPr lang="en-US" sz="2400" b="1" i="1">
                                  <a:latin typeface="Cambria Math" panose="02040503050406030204" pitchFamily="18" charset="0"/>
                                </a:rPr>
                                <m:t> </m:t>
                              </m:r>
                              <m:r>
                                <a:rPr lang="en-US" sz="2400" i="1">
                                  <a:latin typeface="Cambria Math" charset="0"/>
                                </a:rPr>
                                <m:t>: </m:t>
                              </m:r>
                              <m:r>
                                <a:rPr lang="en-US" sz="2400" i="1">
                                  <a:latin typeface="Cambria Math" charset="0"/>
                                </a:rPr>
                                <m:t>𝑓</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𝑡</m:t>
                                      </m:r>
                                    </m:e>
                                    <m:sub>
                                      <m:r>
                                        <a:rPr lang="en-US" sz="2400" i="1">
                                          <a:latin typeface="Cambria Math" charset="0"/>
                                        </a:rPr>
                                        <m:t>𝑝</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𝑡</m:t>
                                      </m:r>
                                    </m:e>
                                    <m:sub>
                                      <m:r>
                                        <a:rPr lang="en-US" sz="2400" i="1">
                                          <a:latin typeface="Cambria Math" charset="0"/>
                                        </a:rPr>
                                        <m:t>𝑞</m:t>
                                      </m:r>
                                    </m:sub>
                                  </m:sSub>
                                  <m:r>
                                    <a:rPr lang="en-US" sz="2400" i="1">
                                      <a:latin typeface="Cambria Math" charset="0"/>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charset="0"/>
                                        </a:rPr>
                                        <m:t>𝒙</m:t>
                                      </m:r>
                                    </m:e>
                                    <m:sub>
                                      <m:r>
                                        <a:rPr lang="en-US" sz="2400" b="0" i="1">
                                          <a:solidFill>
                                            <a:srgbClr val="C00000"/>
                                          </a:solidFill>
                                          <a:latin typeface="Cambria Math" charset="0"/>
                                        </a:rPr>
                                        <m:t>𝑝</m:t>
                                      </m:r>
                                    </m:sub>
                                  </m:sSub>
                                  <m:r>
                                    <a:rPr lang="en-US" sz="2400" b="1" i="1">
                                      <a:latin typeface="Cambria Math" charset="0"/>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charset="0"/>
                                        </a:rPr>
                                        <m:t>𝒙</m:t>
                                      </m:r>
                                    </m:e>
                                    <m:sub>
                                      <m:r>
                                        <a:rPr lang="en-US" sz="2400" b="0" i="1">
                                          <a:solidFill>
                                            <a:srgbClr val="C00000"/>
                                          </a:solidFill>
                                          <a:latin typeface="Cambria Math" charset="0"/>
                                        </a:rPr>
                                        <m:t>𝑞</m:t>
                                      </m:r>
                                    </m:sub>
                                  </m:sSub>
                                </m:e>
                              </m:d>
                              <m:r>
                                <a:rPr lang="en-US" sz="2400" i="1">
                                  <a:latin typeface="Cambria Math" charset="0"/>
                                </a:rPr>
                                <m:t>≤0,</m:t>
                              </m:r>
                              <m:r>
                                <m:rPr>
                                  <m:nor/>
                                </m:rPr>
                                <a:rPr lang="en-US" sz="2400" dirty="0"/>
                                <m:t> </m:t>
                              </m:r>
                            </m:e>
                            <m:e>
                              <m:r>
                                <a:rPr lang="en-US" i="1" dirty="0">
                                  <a:latin typeface="Cambria Math" charset="0"/>
                                </a:rPr>
                                <m:t>∀</m:t>
                              </m:r>
                              <m:r>
                                <a:rPr lang="en-US" i="1" dirty="0">
                                  <a:latin typeface="Cambria Math" panose="02040503050406030204" pitchFamily="18" charset="0"/>
                                </a:rPr>
                                <m:t> </m:t>
                              </m:r>
                              <m:r>
                                <a:rPr lang="en-US" i="1" dirty="0">
                                  <a:latin typeface="Cambria Math" charset="0"/>
                                </a:rPr>
                                <m:t>𝑝</m:t>
                              </m:r>
                              <m:r>
                                <a:rPr lang="en-US" i="1" dirty="0">
                                  <a:latin typeface="Cambria Math" charset="0"/>
                                </a:rPr>
                                <m:t>,</m:t>
                              </m:r>
                              <m:r>
                                <a:rPr lang="en-US" i="1" dirty="0">
                                  <a:latin typeface="Cambria Math" charset="0"/>
                                </a:rPr>
                                <m:t>𝑞</m:t>
                              </m:r>
                              <m:r>
                                <a:rPr lang="en-US" i="1" dirty="0">
                                  <a:latin typeface="Cambria Math" charset="0"/>
                                </a:rPr>
                                <m:t>∈</m:t>
                              </m:r>
                              <m:d>
                                <m:dPr>
                                  <m:begChr m:val="{"/>
                                  <m:endChr m:val="}"/>
                                  <m:ctrlPr>
                                    <a:rPr lang="en-US" i="1" dirty="0">
                                      <a:latin typeface="Cambria Math" panose="02040503050406030204" pitchFamily="18" charset="0"/>
                                    </a:rPr>
                                  </m:ctrlPr>
                                </m:dPr>
                                <m:e>
                                  <m:r>
                                    <a:rPr lang="en-US" i="1" dirty="0">
                                      <a:latin typeface="Cambria Math" charset="0"/>
                                    </a:rPr>
                                    <m:t>0,1,…,</m:t>
                                  </m:r>
                                  <m:r>
                                    <a:rPr lang="en-US" i="1" dirty="0">
                                      <a:latin typeface="Cambria Math" charset="0"/>
                                    </a:rPr>
                                    <m:t>𝑟</m:t>
                                  </m:r>
                                  <m:r>
                                    <a:rPr lang="en-US" i="1" dirty="0">
                                      <a:latin typeface="Cambria Math" charset="0"/>
                                    </a:rPr>
                                    <m:t>,</m:t>
                                  </m:r>
                                  <m:r>
                                    <a:rPr lang="en-US" i="1" dirty="0">
                                      <a:latin typeface="Cambria Math" panose="02040503050406030204" pitchFamily="18" charset="0"/>
                                    </a:rPr>
                                    <m:t>𝑛</m:t>
                                  </m:r>
                                  <m:r>
                                    <a:rPr lang="en-US" i="1" dirty="0">
                                      <a:latin typeface="Cambria Math" panose="02040503050406030204" pitchFamily="18" charset="0"/>
                                    </a:rPr>
                                    <m:t>+1</m:t>
                                  </m:r>
                                </m:e>
                              </m:d>
                              <m:r>
                                <a:rPr lang="en-US" i="1" dirty="0">
                                  <a:latin typeface="Cambria Math" panose="02040503050406030204" pitchFamily="18" charset="0"/>
                                </a:rPr>
                                <m:t>,</m:t>
                              </m:r>
                              <m:r>
                                <a:rPr lang="en-US" i="1" dirty="0">
                                  <a:latin typeface="Cambria Math" charset="0"/>
                                </a:rPr>
                                <m:t>𝑝</m:t>
                              </m:r>
                              <m:r>
                                <a:rPr lang="en-US" i="1" dirty="0">
                                  <a:latin typeface="Cambria Math" charset="0"/>
                                </a:rPr>
                                <m:t>&lt;</m:t>
                              </m:r>
                              <m:r>
                                <a:rPr lang="en-US" i="1" dirty="0">
                                  <a:latin typeface="Cambria Math" charset="0"/>
                                </a:rPr>
                                <m:t>𝑞</m:t>
                              </m:r>
                            </m:e>
                          </m:eqArr>
                        </m:e>
                      </m:d>
                    </m:oMath>
                  </m:oMathPara>
                </a14:m>
                <a:endParaRPr lang="en-US" b="0" dirty="0">
                  <a:latin typeface="Cambria Math" panose="02040503050406030204" pitchFamily="18" charset="0"/>
                </a:endParaRPr>
              </a:p>
              <a:p>
                <a:pPr marL="274320" indent="-274320">
                  <a:lnSpc>
                    <a:spcPct val="70000"/>
                  </a:lnSpc>
                  <a:buFont typeface="Arial" charset="0"/>
                  <a:buChar char="•"/>
                </a:pPr>
                <a:endParaRPr lang="en-US" b="0" dirty="0">
                  <a:latin typeface="Cambria Math" panose="02040503050406030204" pitchFamily="18" charset="0"/>
                </a:endParaRPr>
              </a:p>
              <a:p>
                <a:pPr marL="274320" indent="-274320">
                  <a:lnSpc>
                    <a:spcPts val="3000"/>
                  </a:lnSpc>
                  <a:buFont typeface="Arial" charset="0"/>
                  <a:buChar char="•"/>
                </a:pPr>
                <a:r>
                  <a:rPr lang="en-US" b="0" dirty="0"/>
                  <a:t>Notation: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charset="0"/>
                          </a:rPr>
                          <m:t>𝑈</m:t>
                        </m:r>
                      </m:e>
                      <m:sub>
                        <m:r>
                          <a:rPr lang="en-US" b="0" i="1" smtClean="0">
                            <a:latin typeface="Cambria Math" charset="0"/>
                          </a:rPr>
                          <m:t>𝑘</m:t>
                        </m:r>
                        <m:r>
                          <a:rPr lang="en-US" b="0" i="1" smtClean="0">
                            <a:latin typeface="Cambria Math" charset="0"/>
                          </a:rPr>
                          <m:t>+1</m:t>
                        </m:r>
                      </m:sub>
                    </m:sSub>
                    <m:d>
                      <m:dPr>
                        <m:ctrlPr>
                          <a:rPr lang="en-US"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charset="0"/>
                              </a:rPr>
                              <m:t>𝒕</m:t>
                            </m:r>
                          </m:e>
                          <m:sup>
                            <m:d>
                              <m:dPr>
                                <m:begChr m:val="{"/>
                                <m:endChr m:val="}"/>
                                <m:ctrlPr>
                                  <a:rPr lang="en-US" b="1" i="1">
                                    <a:latin typeface="Cambria Math" panose="02040503050406030204" pitchFamily="18" charset="0"/>
                                  </a:rPr>
                                </m:ctrlPr>
                              </m:dPr>
                              <m:e>
                                <m:r>
                                  <a:rPr lang="en-US" b="1" i="1">
                                    <a:latin typeface="Cambria Math" charset="0"/>
                                  </a:rPr>
                                  <m:t>𝒌</m:t>
                                </m:r>
                                <m:r>
                                  <a:rPr lang="en-US" b="1" i="1">
                                    <a:latin typeface="Cambria Math" charset="0"/>
                                  </a:rPr>
                                  <m:t>+</m:t>
                                </m:r>
                                <m:r>
                                  <a:rPr lang="en-US" b="1" i="1">
                                    <a:latin typeface="Cambria Math" charset="0"/>
                                  </a:rPr>
                                  <m:t>𝟏</m:t>
                                </m:r>
                              </m:e>
                            </m:d>
                          </m:sup>
                        </m:sSup>
                        <m:r>
                          <a:rPr lang="en-US" b="1" i="1">
                            <a:latin typeface="Cambria Math" charset="0"/>
                          </a:rPr>
                          <m:t>,</m:t>
                        </m:r>
                        <m:sSup>
                          <m:sSupPr>
                            <m:ctrlPr>
                              <a:rPr lang="en-US" b="1" i="1" smtClean="0">
                                <a:solidFill>
                                  <a:srgbClr val="C00000"/>
                                </a:solidFill>
                                <a:latin typeface="Cambria Math" panose="02040503050406030204" pitchFamily="18" charset="0"/>
                              </a:rPr>
                            </m:ctrlPr>
                          </m:sSupPr>
                          <m:e>
                            <m:r>
                              <a:rPr lang="en-US" b="1" i="1" smtClean="0">
                                <a:solidFill>
                                  <a:srgbClr val="C00000"/>
                                </a:solidFill>
                                <a:latin typeface="Cambria Math" panose="02040503050406030204" pitchFamily="18" charset="0"/>
                              </a:rPr>
                              <m:t>𝒙</m:t>
                            </m:r>
                          </m:e>
                          <m:sup>
                            <m:d>
                              <m:dPr>
                                <m:begChr m:val="{"/>
                                <m:endChr m:val="}"/>
                                <m:ctrlPr>
                                  <a:rPr lang="en-US" b="1" i="1">
                                    <a:solidFill>
                                      <a:srgbClr val="C00000"/>
                                    </a:solidFill>
                                    <a:latin typeface="Cambria Math" panose="02040503050406030204" pitchFamily="18" charset="0"/>
                                  </a:rPr>
                                </m:ctrlPr>
                              </m:dPr>
                              <m:e>
                                <m:r>
                                  <a:rPr lang="en-US" b="1" i="1">
                                    <a:solidFill>
                                      <a:srgbClr val="C00000"/>
                                    </a:solidFill>
                                    <a:latin typeface="Cambria Math" charset="0"/>
                                  </a:rPr>
                                  <m:t>𝒌</m:t>
                                </m:r>
                              </m:e>
                            </m:d>
                          </m:sup>
                        </m:sSup>
                      </m:e>
                    </m:d>
                    <m:r>
                      <a:rPr lang="en-US" i="1">
                        <a:latin typeface="Cambria Math" charset="0"/>
                      </a:rPr>
                      <m:t>=</m:t>
                    </m:r>
                  </m:oMath>
                </a14:m>
                <a:r>
                  <a:rPr lang="en-US" dirty="0"/>
                  <a:t> set of possible values for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b="1" i="1">
                            <a:solidFill>
                              <a:srgbClr val="C00000"/>
                            </a:solidFill>
                            <a:latin typeface="Cambria Math" charset="0"/>
                          </a:rPr>
                          <m:t>𝒙</m:t>
                        </m:r>
                      </m:e>
                      <m:sub>
                        <m:r>
                          <a:rPr lang="en-US" b="0" i="1" smtClean="0">
                            <a:solidFill>
                              <a:srgbClr val="C00000"/>
                            </a:solidFill>
                            <a:latin typeface="Cambria Math" charset="0"/>
                          </a:rPr>
                          <m:t>𝑘</m:t>
                        </m:r>
                        <m:r>
                          <a:rPr lang="en-US" b="0" i="1" smtClean="0">
                            <a:solidFill>
                              <a:srgbClr val="C00000"/>
                            </a:solidFill>
                            <a:latin typeface="Cambria Math" charset="0"/>
                          </a:rPr>
                          <m:t>+1</m:t>
                        </m:r>
                      </m:sub>
                    </m:sSub>
                  </m:oMath>
                </a14:m>
                <a:r>
                  <a:rPr lang="en-US" dirty="0"/>
                  <a:t> given </a:t>
                </a:r>
                <a14:m>
                  <m:oMath xmlns:m="http://schemas.openxmlformats.org/officeDocument/2006/math">
                    <m:sSup>
                      <m:sSupPr>
                        <m:ctrlPr>
                          <a:rPr lang="en-US" b="1" i="1" smtClean="0">
                            <a:solidFill>
                              <a:srgbClr val="C00000"/>
                            </a:solidFill>
                            <a:latin typeface="Cambria Math" panose="02040503050406030204" pitchFamily="18" charset="0"/>
                          </a:rPr>
                        </m:ctrlPr>
                      </m:sSupPr>
                      <m:e>
                        <m:r>
                          <a:rPr lang="en-US" b="1" i="1" smtClean="0">
                            <a:solidFill>
                              <a:srgbClr val="C00000"/>
                            </a:solidFill>
                            <a:latin typeface="Cambria Math" panose="02040503050406030204" pitchFamily="18" charset="0"/>
                          </a:rPr>
                          <m:t>𝒙</m:t>
                        </m:r>
                      </m:e>
                      <m:sup>
                        <m:d>
                          <m:dPr>
                            <m:begChr m:val="{"/>
                            <m:endChr m:val="}"/>
                            <m:ctrlPr>
                              <a:rPr lang="en-US" b="1" i="1">
                                <a:solidFill>
                                  <a:srgbClr val="C00000"/>
                                </a:solidFill>
                                <a:latin typeface="Cambria Math" panose="02040503050406030204" pitchFamily="18" charset="0"/>
                              </a:rPr>
                            </m:ctrlPr>
                          </m:dPr>
                          <m:e>
                            <m:r>
                              <a:rPr lang="en-US" b="1" i="1">
                                <a:solidFill>
                                  <a:srgbClr val="C00000"/>
                                </a:solidFill>
                                <a:latin typeface="Cambria Math" charset="0"/>
                              </a:rPr>
                              <m:t>𝒌</m:t>
                            </m:r>
                          </m:e>
                        </m:d>
                      </m:sup>
                    </m:sSup>
                  </m:oMath>
                </a14:m>
                <a:r>
                  <a:rPr lang="en-US" b="1" dirty="0"/>
                  <a:t> </a:t>
                </a:r>
                <a:r>
                  <a:rPr lang="en-US" dirty="0"/>
                  <a:t>(by projecting </a:t>
                </a:r>
                <a14:m>
                  <m:oMath xmlns:m="http://schemas.openxmlformats.org/officeDocument/2006/math">
                    <m:r>
                      <a:rPr lang="en-US" b="0" i="1">
                        <a:latin typeface="Cambria Math" charset="0"/>
                      </a:rPr>
                      <m:t>𝑈</m:t>
                    </m:r>
                  </m:oMath>
                </a14:m>
                <a:r>
                  <a:rPr lang="en-US" dirty="0"/>
                  <a:t> above)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8336" y="1886353"/>
                <a:ext cx="7876752" cy="4606521"/>
              </a:xfrm>
              <a:blipFill>
                <a:blip r:embed="rId3"/>
                <a:stretch>
                  <a:fillRect l="-1771" t="-275"/>
                </a:stretch>
              </a:blipFill>
            </p:spPr>
            <p:txBody>
              <a:bodyPr/>
              <a:lstStyle/>
              <a:p>
                <a:r>
                  <a:rPr lang="en-US">
                    <a:noFill/>
                  </a:rPr>
                  <a:t> </a:t>
                </a:r>
              </a:p>
            </p:txBody>
          </p:sp>
        </mc:Fallback>
      </mc:AlternateContent>
      <p:sp>
        <p:nvSpPr>
          <p:cNvPr id="2" name="Title 1"/>
          <p:cNvSpPr>
            <a:spLocks noGrp="1"/>
          </p:cNvSpPr>
          <p:nvPr>
            <p:ph type="title"/>
          </p:nvPr>
        </p:nvSpPr>
        <p:spPr>
          <a:xfrm>
            <a:off x="828336" y="56083"/>
            <a:ext cx="7465807" cy="1450757"/>
          </a:xfrm>
        </p:spPr>
        <p:txBody>
          <a:bodyPr/>
          <a:lstStyle/>
          <a:p>
            <a:r>
              <a:rPr lang="en-US" dirty="0"/>
              <a:t>Uncertainty Set</a:t>
            </a:r>
          </a:p>
        </p:txBody>
      </p:sp>
      <p:sp>
        <p:nvSpPr>
          <p:cNvPr id="6" name="Slide Number Placeholder 4">
            <a:extLst>
              <a:ext uri="{FF2B5EF4-FFF2-40B4-BE49-F238E27FC236}">
                <a16:creationId xmlns:a16="http://schemas.microsoft.com/office/drawing/2014/main" id="{7861323F-3AFA-2745-9F77-4F2FE981A3B6}"/>
              </a:ext>
            </a:extLst>
          </p:cNvPr>
          <p:cNvSpPr>
            <a:spLocks noGrp="1"/>
          </p:cNvSpPr>
          <p:nvPr>
            <p:ph type="sldNum" sz="quarter" idx="12"/>
          </p:nvPr>
        </p:nvSpPr>
        <p:spPr>
          <a:xfrm>
            <a:off x="8132583" y="6492875"/>
            <a:ext cx="984019" cy="365125"/>
          </a:xfrm>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06950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913" y="3299188"/>
                <a:ext cx="8654143" cy="3558812"/>
              </a:xfrm>
              <a:ln>
                <a:noFill/>
              </a:ln>
            </p:spPr>
            <p:txBody>
              <a:bodyPr>
                <a:normAutofit fontScale="77500" lnSpcReduction="20000"/>
              </a:bodyPr>
              <a:lstStyle/>
              <a:p>
                <a:pPr marL="635508" lvl="1" indent="-342900">
                  <a:lnSpc>
                    <a:spcPts val="2800"/>
                  </a:lnSpc>
                  <a:buFont typeface="Arial" panose="020B0604020202020204" pitchFamily="34" charset="0"/>
                  <a:buChar char="•"/>
                </a:pPr>
                <a:r>
                  <a:rPr lang="en-US" sz="2200" dirty="0"/>
                  <a:t>Time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𝑡</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 </m:t>
                    </m:r>
                  </m:oMath>
                </a14:m>
                <a:r>
                  <a:rPr lang="en-US" sz="2200" dirty="0"/>
                  <a:t>: DM commits to all monitoring times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charset="0"/>
                          </a:rPr>
                          <m:t> </m:t>
                        </m:r>
                        <m:r>
                          <a:rPr lang="en-US" sz="2400" b="1" i="1">
                            <a:latin typeface="Cambria Math" charset="0"/>
                          </a:rPr>
                          <m:t>𝒕</m:t>
                        </m:r>
                      </m:e>
                      <m:sup>
                        <m:d>
                          <m:dPr>
                            <m:begChr m:val="{"/>
                            <m:endChr m:val="}"/>
                            <m:ctrlPr>
                              <a:rPr lang="en-US" sz="2400" b="1" i="1">
                                <a:latin typeface="Cambria Math" panose="02040503050406030204" pitchFamily="18" charset="0"/>
                              </a:rPr>
                            </m:ctrlPr>
                          </m:dPr>
                          <m:e>
                            <m:r>
                              <a:rPr lang="en-US" sz="2400" b="1" i="1" smtClean="0">
                                <a:latin typeface="Cambria Math" panose="02040503050406030204" pitchFamily="18" charset="0"/>
                              </a:rPr>
                              <m:t>𝒏</m:t>
                            </m:r>
                            <m:r>
                              <a:rPr lang="en-US" sz="2400" b="1" i="1" smtClean="0">
                                <a:latin typeface="Cambria Math" panose="02040503050406030204" pitchFamily="18" charset="0"/>
                              </a:rPr>
                              <m:t>+</m:t>
                            </m:r>
                            <m:r>
                              <a:rPr lang="en-US" sz="2400" b="1" i="1" smtClean="0">
                                <a:latin typeface="Cambria Math" panose="02040503050406030204" pitchFamily="18" charset="0"/>
                              </a:rPr>
                              <m:t>𝟏</m:t>
                            </m:r>
                          </m:e>
                        </m:d>
                      </m:sup>
                    </m:sSup>
                    <m:r>
                      <a:rPr lang="en-US" sz="2400" i="1">
                        <a:latin typeface="Cambria Math" charset="0"/>
                      </a:rPr>
                      <m:t>=</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𝑡</m:t>
                            </m:r>
                          </m:e>
                          <m:sub>
                            <m:r>
                              <a:rPr lang="en-US" sz="2400" i="1">
                                <a:latin typeface="Cambria Math" charset="0"/>
                              </a:rPr>
                              <m:t>0</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𝑡</m:t>
                            </m:r>
                          </m:e>
                          <m:sub>
                            <m:r>
                              <a:rPr lang="en-US" sz="2400" i="1">
                                <a:latin typeface="Cambria Math" charset="0"/>
                              </a:rPr>
                              <m:t>1</m:t>
                            </m:r>
                          </m:sub>
                        </m:sSub>
                        <m:r>
                          <a:rPr lang="en-US" sz="2400" i="1">
                            <a:latin typeface="Cambria Math" charset="0"/>
                          </a:rPr>
                          <m:t>,…,</m:t>
                        </m:r>
                        <m:sSub>
                          <m:sSubPr>
                            <m:ctrlPr>
                              <a:rPr lang="en-US" sz="2400" i="1">
                                <a:latin typeface="Cambria Math" panose="02040503050406030204" pitchFamily="18" charset="0"/>
                              </a:rPr>
                            </m:ctrlPr>
                          </m:sSubPr>
                          <m:e>
                            <m:r>
                              <a:rPr lang="en-US" sz="2400" i="1">
                                <a:latin typeface="Cambria Math" charset="0"/>
                              </a:rPr>
                              <m:t>𝑡</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m:t>
                        </m:r>
                        <m:r>
                          <a:rPr lang="en-US" sz="2400" b="0" i="1" smtClean="0">
                            <a:latin typeface="Cambria Math" panose="02040503050406030204" pitchFamily="18" charset="0"/>
                          </a:rPr>
                          <m:t>𝑇</m:t>
                        </m:r>
                      </m:e>
                    </m:d>
                  </m:oMath>
                </a14:m>
                <a:endParaRPr lang="en-US" sz="2200" b="0" i="1" dirty="0">
                  <a:latin typeface="Cambria Math" panose="02040503050406030204" pitchFamily="18" charset="0"/>
                </a:endParaRPr>
              </a:p>
              <a:p>
                <a:pPr marL="635508" lvl="1" indent="-342900">
                  <a:lnSpc>
                    <a:spcPts val="2800"/>
                  </a:lnSpc>
                  <a:buFont typeface="Arial" panose="020B0604020202020204" pitchFamily="34" charset="0"/>
                  <a:buChar char="•"/>
                </a:pPr>
                <a:r>
                  <a:rPr lang="en-US" sz="2200" dirty="0"/>
                  <a:t>Time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𝑡</m:t>
                        </m:r>
                      </m:e>
                      <m:sub>
                        <m:r>
                          <a:rPr lang="en-US" sz="2400" b="0" i="1" smtClean="0">
                            <a:latin typeface="Cambria Math" panose="02040503050406030204" pitchFamily="18" charset="0"/>
                          </a:rPr>
                          <m:t>𝑘</m:t>
                        </m:r>
                      </m:sub>
                    </m:sSub>
                    <m:r>
                      <a:rPr lang="en-US" sz="2400" i="1">
                        <a:latin typeface="Cambria Math" panose="02040503050406030204" pitchFamily="18" charset="0"/>
                      </a:rPr>
                      <m:t> </m:t>
                    </m:r>
                  </m:oMath>
                </a14:m>
                <a:r>
                  <a:rPr lang="en-US" sz="2200" dirty="0"/>
                  <a:t>: DM solves</a:t>
                </a:r>
                <a:endParaRPr lang="en-US" sz="2200" b="0" i="1" dirty="0">
                  <a:latin typeface="Cambria Math" panose="02040503050406030204" pitchFamily="18" charset="0"/>
                </a:endParaRPr>
              </a:p>
              <a:p>
                <a:pPr marL="292608" lvl="1" indent="0" algn="l">
                  <a:buNone/>
                </a:pPr>
                <a:endParaRPr lang="en-US" sz="2200" dirty="0"/>
              </a:p>
              <a:p>
                <a:pPr marL="292608" lvl="1" indent="0">
                  <a:buNone/>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charset="0"/>
                            </a:rPr>
                            <m:t>𝑉</m:t>
                          </m:r>
                        </m:e>
                        <m:sub>
                          <m:r>
                            <a:rPr lang="en-US" sz="2200" i="1">
                              <a:latin typeface="Cambria Math" charset="0"/>
                            </a:rPr>
                            <m:t>𝑘</m:t>
                          </m:r>
                        </m:sub>
                      </m:sSub>
                      <m:d>
                        <m:dPr>
                          <m:ctrlPr>
                            <a:rPr lang="en-US" sz="2200" i="1">
                              <a:latin typeface="Cambria Math" panose="02040503050406030204" pitchFamily="18" charset="0"/>
                            </a:rPr>
                          </m:ctrlPr>
                        </m:dPr>
                        <m:e>
                          <m:sSup>
                            <m:sSupPr>
                              <m:ctrlPr>
                                <a:rPr lang="en-US" sz="2200" b="1" i="1">
                                  <a:latin typeface="Cambria Math" panose="02040503050406030204" pitchFamily="18" charset="0"/>
                                </a:rPr>
                              </m:ctrlPr>
                            </m:sSupPr>
                            <m:e>
                              <m:r>
                                <a:rPr lang="en-US" sz="2200" b="1" i="1">
                                  <a:latin typeface="Cambria Math" charset="0"/>
                                </a:rPr>
                                <m:t>𝒕</m:t>
                              </m:r>
                            </m:e>
                            <m:sup>
                              <m:d>
                                <m:dPr>
                                  <m:begChr m:val="{"/>
                                  <m:endChr m:val="}"/>
                                  <m:ctrlPr>
                                    <a:rPr lang="en-US" sz="2200" b="1" i="1">
                                      <a:latin typeface="Cambria Math" panose="02040503050406030204" pitchFamily="18" charset="0"/>
                                    </a:rPr>
                                  </m:ctrlPr>
                                </m:dPr>
                                <m:e>
                                  <m:r>
                                    <a:rPr lang="en-US" sz="2200" b="1" i="1" smtClean="0">
                                      <a:latin typeface="Cambria Math" panose="02040503050406030204" pitchFamily="18" charset="0"/>
                                    </a:rPr>
                                    <m:t>𝒏</m:t>
                                  </m:r>
                                  <m:r>
                                    <a:rPr lang="en-US" sz="2200" b="1" i="1" smtClean="0">
                                      <a:latin typeface="Cambria Math" panose="02040503050406030204" pitchFamily="18" charset="0"/>
                                    </a:rPr>
                                    <m:t>+</m:t>
                                  </m:r>
                                  <m:r>
                                    <a:rPr lang="en-US" sz="2200" b="1" i="1" smtClean="0">
                                      <a:latin typeface="Cambria Math" panose="02040503050406030204" pitchFamily="18" charset="0"/>
                                    </a:rPr>
                                    <m:t>𝟏</m:t>
                                  </m:r>
                                </m:e>
                              </m:d>
                            </m:sup>
                          </m:sSup>
                          <m:r>
                            <a:rPr lang="en-US" sz="2200" b="1" i="1">
                              <a:latin typeface="Cambria Math" charset="0"/>
                            </a:rPr>
                            <m:t>,</m:t>
                          </m:r>
                          <m:sSup>
                            <m:sSupPr>
                              <m:ctrlPr>
                                <a:rPr lang="en-US" sz="2200" b="1" i="1">
                                  <a:latin typeface="Cambria Math" panose="02040503050406030204" pitchFamily="18" charset="0"/>
                                </a:rPr>
                              </m:ctrlPr>
                            </m:sSupPr>
                            <m:e>
                              <m:r>
                                <a:rPr lang="en-US" sz="2200" b="1" i="1" smtClean="0">
                                  <a:latin typeface="Cambria Math" panose="02040503050406030204" pitchFamily="18" charset="0"/>
                                </a:rPr>
                                <m:t>𝒙</m:t>
                              </m:r>
                            </m:e>
                            <m:sup>
                              <m:d>
                                <m:dPr>
                                  <m:begChr m:val="{"/>
                                  <m:endChr m:val="}"/>
                                  <m:ctrlPr>
                                    <a:rPr lang="en-US" sz="2200" b="1" i="1">
                                      <a:latin typeface="Cambria Math" panose="02040503050406030204" pitchFamily="18" charset="0"/>
                                    </a:rPr>
                                  </m:ctrlPr>
                                </m:dPr>
                                <m:e>
                                  <m:r>
                                    <a:rPr lang="en-US" sz="2200" b="1" i="1">
                                      <a:latin typeface="Cambria Math" charset="0"/>
                                    </a:rPr>
                                    <m:t>𝒌</m:t>
                                  </m:r>
                                </m:e>
                              </m:d>
                            </m:sup>
                          </m:sSup>
                        </m:e>
                      </m:d>
                      <m:r>
                        <a:rPr lang="en-US" sz="2200" i="1">
                          <a:latin typeface="Cambria Math" charset="0"/>
                        </a:rPr>
                        <m:t>=</m:t>
                      </m:r>
                      <m:r>
                        <m:rPr>
                          <m:sty m:val="p"/>
                        </m:rPr>
                        <a:rPr lang="en-US" sz="2200">
                          <a:latin typeface="Cambria Math" charset="0"/>
                        </a:rPr>
                        <m:t>max</m:t>
                      </m:r>
                      <m:d>
                        <m:dPr>
                          <m:ctrlPr>
                            <a:rPr lang="en-US" sz="2200" i="1">
                              <a:latin typeface="Cambria Math" panose="02040503050406030204" pitchFamily="18" charset="0"/>
                            </a:rPr>
                          </m:ctrlPr>
                        </m:dPr>
                        <m:e>
                          <m:r>
                            <a:rPr lang="en-US" sz="2200" i="1">
                              <a:latin typeface="Cambria Math" charset="0"/>
                            </a:rPr>
                            <m:t>𝑔</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charset="0"/>
                                    </a:rPr>
                                    <m:t>𝑡</m:t>
                                  </m:r>
                                </m:e>
                                <m:sub>
                                  <m:r>
                                    <a:rPr lang="en-US" sz="2200" i="1">
                                      <a:latin typeface="Cambria Math" charset="0"/>
                                    </a:rPr>
                                    <m:t>𝑘</m:t>
                                  </m:r>
                                </m:sub>
                              </m:sSub>
                              <m:r>
                                <a:rPr lang="en-US" sz="2200" i="1">
                                  <a:latin typeface="Cambria Math" charset="0"/>
                                </a:rPr>
                                <m:t>,</m:t>
                              </m:r>
                              <m:sSub>
                                <m:sSubPr>
                                  <m:ctrlPr>
                                    <a:rPr lang="en-US" sz="2200" b="1" i="1">
                                      <a:latin typeface="Cambria Math" panose="02040503050406030204" pitchFamily="18" charset="0"/>
                                    </a:rPr>
                                  </m:ctrlPr>
                                </m:sSubPr>
                                <m:e>
                                  <m:r>
                                    <a:rPr lang="en-US" sz="2200" b="1" i="1">
                                      <a:latin typeface="Cambria Math" charset="0"/>
                                    </a:rPr>
                                    <m:t>𝒙</m:t>
                                  </m:r>
                                </m:e>
                                <m:sub>
                                  <m:r>
                                    <a:rPr lang="en-US" sz="2200" b="1" i="1">
                                      <a:latin typeface="Cambria Math" charset="0"/>
                                    </a:rPr>
                                    <m:t>𝒌</m:t>
                                  </m:r>
                                </m:sub>
                              </m:sSub>
                              <m:r>
                                <a:rPr lang="en-US" sz="2200" i="1">
                                  <a:latin typeface="Cambria Math" charset="0"/>
                                </a:rPr>
                                <m:t> </m:t>
                              </m:r>
                            </m:e>
                          </m:d>
                          <m:r>
                            <a:rPr lang="en-US" sz="2200" i="1">
                              <a:latin typeface="Cambria Math" charset="0"/>
                            </a:rPr>
                            <m:t>,</m:t>
                          </m:r>
                          <m:func>
                            <m:funcPr>
                              <m:ctrlPr>
                                <a:rPr lang="en-US" sz="2200" i="1">
                                  <a:latin typeface="Cambria Math" panose="02040503050406030204" pitchFamily="18" charset="0"/>
                                </a:rPr>
                              </m:ctrlPr>
                            </m:funcPr>
                            <m:fName>
                              <m:limLow>
                                <m:limLowPr>
                                  <m:ctrlPr>
                                    <a:rPr lang="en-US" sz="2200" i="1">
                                      <a:solidFill>
                                        <a:srgbClr val="C00000"/>
                                      </a:solidFill>
                                      <a:latin typeface="Cambria Math" panose="02040503050406030204" pitchFamily="18" charset="0"/>
                                    </a:rPr>
                                  </m:ctrlPr>
                                </m:limLowPr>
                                <m:e>
                                  <m:r>
                                    <m:rPr>
                                      <m:sty m:val="p"/>
                                    </m:rPr>
                                    <a:rPr lang="en-US" sz="2200">
                                      <a:solidFill>
                                        <a:srgbClr val="C00000"/>
                                      </a:solidFill>
                                      <a:latin typeface="Cambria Math" charset="0"/>
                                    </a:rPr>
                                    <m:t>min</m:t>
                                  </m:r>
                                </m:e>
                                <m:lim>
                                  <m:sSub>
                                    <m:sSubPr>
                                      <m:ctrlPr>
                                        <a:rPr lang="en-US" sz="2200" b="1" i="1">
                                          <a:solidFill>
                                            <a:srgbClr val="C00000"/>
                                          </a:solidFill>
                                          <a:latin typeface="Cambria Math" panose="02040503050406030204" pitchFamily="18" charset="0"/>
                                        </a:rPr>
                                      </m:ctrlPr>
                                    </m:sSubPr>
                                    <m:e>
                                      <m:r>
                                        <a:rPr lang="en-US" sz="2200" b="1" i="1">
                                          <a:solidFill>
                                            <a:srgbClr val="C00000"/>
                                          </a:solidFill>
                                          <a:latin typeface="Cambria Math" charset="0"/>
                                        </a:rPr>
                                        <m:t>𝒙</m:t>
                                      </m:r>
                                    </m:e>
                                    <m:sub>
                                      <m:r>
                                        <a:rPr lang="en-US" sz="2200" b="0" i="1">
                                          <a:solidFill>
                                            <a:srgbClr val="C00000"/>
                                          </a:solidFill>
                                          <a:latin typeface="Cambria Math" charset="0"/>
                                        </a:rPr>
                                        <m:t>𝑘</m:t>
                                      </m:r>
                                      <m:r>
                                        <a:rPr lang="en-US" sz="2200" b="0" i="1">
                                          <a:solidFill>
                                            <a:srgbClr val="C00000"/>
                                          </a:solidFill>
                                          <a:latin typeface="Cambria Math" charset="0"/>
                                        </a:rPr>
                                        <m:t>+1</m:t>
                                      </m:r>
                                    </m:sub>
                                  </m:sSub>
                                  <m:r>
                                    <a:rPr lang="en-US" sz="2200" i="1">
                                      <a:solidFill>
                                        <a:srgbClr val="C00000"/>
                                      </a:solidFill>
                                      <a:latin typeface="Cambria Math" charset="0"/>
                                    </a:rPr>
                                    <m:t>∈</m:t>
                                  </m:r>
                                  <m:sSub>
                                    <m:sSubPr>
                                      <m:ctrlPr>
                                        <a:rPr lang="en-US" sz="2200" i="1">
                                          <a:solidFill>
                                            <a:srgbClr val="C00000"/>
                                          </a:solidFill>
                                          <a:latin typeface="Cambria Math" panose="02040503050406030204" pitchFamily="18" charset="0"/>
                                        </a:rPr>
                                      </m:ctrlPr>
                                    </m:sSubPr>
                                    <m:e>
                                      <m:r>
                                        <a:rPr lang="en-US" sz="2200" i="1">
                                          <a:solidFill>
                                            <a:srgbClr val="C00000"/>
                                          </a:solidFill>
                                          <a:latin typeface="Cambria Math" charset="0"/>
                                        </a:rPr>
                                        <m:t>𝑈</m:t>
                                      </m:r>
                                    </m:e>
                                    <m:sub>
                                      <m:r>
                                        <a:rPr lang="en-US" sz="2200" i="1">
                                          <a:solidFill>
                                            <a:srgbClr val="C00000"/>
                                          </a:solidFill>
                                          <a:latin typeface="Cambria Math" charset="0"/>
                                        </a:rPr>
                                        <m:t>𝑘</m:t>
                                      </m:r>
                                      <m:r>
                                        <a:rPr lang="en-US" sz="2200" i="1">
                                          <a:solidFill>
                                            <a:srgbClr val="C00000"/>
                                          </a:solidFill>
                                          <a:latin typeface="Cambria Math" charset="0"/>
                                        </a:rPr>
                                        <m:t>+1</m:t>
                                      </m:r>
                                    </m:sub>
                                  </m:sSub>
                                </m:lim>
                              </m:limLow>
                            </m:fName>
                            <m:e>
                              <m:sSub>
                                <m:sSubPr>
                                  <m:ctrlPr>
                                    <a:rPr lang="en-US" sz="2200" i="1">
                                      <a:latin typeface="Cambria Math" panose="02040503050406030204" pitchFamily="18" charset="0"/>
                                    </a:rPr>
                                  </m:ctrlPr>
                                </m:sSubPr>
                                <m:e>
                                  <m:r>
                                    <a:rPr lang="en-US" sz="2200" i="1">
                                      <a:latin typeface="Cambria Math" charset="0"/>
                                    </a:rPr>
                                    <m:t>𝑉</m:t>
                                  </m:r>
                                </m:e>
                                <m:sub>
                                  <m:r>
                                    <a:rPr lang="en-US" sz="2200" i="1">
                                      <a:latin typeface="Cambria Math" charset="0"/>
                                    </a:rPr>
                                    <m:t>𝑘</m:t>
                                  </m:r>
                                  <m:r>
                                    <a:rPr lang="en-US" sz="2200" i="1">
                                      <a:latin typeface="Cambria Math" charset="0"/>
                                    </a:rPr>
                                    <m:t>+1</m:t>
                                  </m:r>
                                </m:sub>
                              </m:sSub>
                              <m:d>
                                <m:dPr>
                                  <m:ctrlPr>
                                    <a:rPr lang="en-US" sz="2200" i="1">
                                      <a:latin typeface="Cambria Math" panose="02040503050406030204" pitchFamily="18" charset="0"/>
                                    </a:rPr>
                                  </m:ctrlPr>
                                </m:dPr>
                                <m:e>
                                  <m:sSup>
                                    <m:sSupPr>
                                      <m:ctrlPr>
                                        <a:rPr lang="en-US" sz="2200" b="1" i="1">
                                          <a:latin typeface="Cambria Math" panose="02040503050406030204" pitchFamily="18" charset="0"/>
                                        </a:rPr>
                                      </m:ctrlPr>
                                    </m:sSupPr>
                                    <m:e>
                                      <m:r>
                                        <a:rPr lang="en-US" sz="2200" b="1" i="1">
                                          <a:latin typeface="Cambria Math" charset="0"/>
                                        </a:rPr>
                                        <m:t>𝒕</m:t>
                                      </m:r>
                                    </m:e>
                                    <m:sup>
                                      <m:d>
                                        <m:dPr>
                                          <m:begChr m:val="{"/>
                                          <m:endChr m:val="}"/>
                                          <m:ctrlPr>
                                            <a:rPr lang="en-US" sz="2200" b="1" i="1">
                                              <a:latin typeface="Cambria Math" panose="02040503050406030204" pitchFamily="18" charset="0"/>
                                            </a:rPr>
                                          </m:ctrlPr>
                                        </m:dPr>
                                        <m:e>
                                          <m:r>
                                            <a:rPr lang="en-US" sz="2200" b="1" i="1" smtClean="0">
                                              <a:latin typeface="Cambria Math" panose="02040503050406030204" pitchFamily="18" charset="0"/>
                                            </a:rPr>
                                            <m:t>𝒏</m:t>
                                          </m:r>
                                          <m:r>
                                            <a:rPr lang="en-US" sz="2200" b="1" i="1" smtClean="0">
                                              <a:latin typeface="Cambria Math" panose="02040503050406030204" pitchFamily="18" charset="0"/>
                                            </a:rPr>
                                            <m:t>+</m:t>
                                          </m:r>
                                          <m:r>
                                            <a:rPr lang="en-US" sz="2200" b="1" i="1" smtClean="0">
                                              <a:latin typeface="Cambria Math" panose="02040503050406030204" pitchFamily="18" charset="0"/>
                                            </a:rPr>
                                            <m:t>𝟏</m:t>
                                          </m:r>
                                        </m:e>
                                      </m:d>
                                    </m:sup>
                                  </m:sSup>
                                  <m:r>
                                    <a:rPr lang="en-US" sz="2200" b="1" i="1">
                                      <a:latin typeface="Cambria Math" charset="0"/>
                                    </a:rPr>
                                    <m:t>,</m:t>
                                  </m:r>
                                  <m:sSup>
                                    <m:sSupPr>
                                      <m:ctrlPr>
                                        <a:rPr lang="en-US" sz="2200" b="1" i="1">
                                          <a:solidFill>
                                            <a:srgbClr val="C00000"/>
                                          </a:solidFill>
                                          <a:latin typeface="Cambria Math" panose="02040503050406030204" pitchFamily="18" charset="0"/>
                                        </a:rPr>
                                      </m:ctrlPr>
                                    </m:sSupPr>
                                    <m:e>
                                      <m:r>
                                        <a:rPr lang="en-US" sz="2200" b="1" i="1">
                                          <a:solidFill>
                                            <a:srgbClr val="C00000"/>
                                          </a:solidFill>
                                          <a:latin typeface="Cambria Math" panose="02040503050406030204" pitchFamily="18" charset="0"/>
                                        </a:rPr>
                                        <m:t>𝒙</m:t>
                                      </m:r>
                                    </m:e>
                                    <m:sup>
                                      <m:d>
                                        <m:dPr>
                                          <m:begChr m:val="{"/>
                                          <m:endChr m:val="}"/>
                                          <m:ctrlPr>
                                            <a:rPr lang="en-US" sz="2200" b="1" i="1">
                                              <a:solidFill>
                                                <a:srgbClr val="C00000"/>
                                              </a:solidFill>
                                              <a:latin typeface="Cambria Math" panose="02040503050406030204" pitchFamily="18" charset="0"/>
                                            </a:rPr>
                                          </m:ctrlPr>
                                        </m:dPr>
                                        <m:e>
                                          <m:r>
                                            <a:rPr lang="en-US" sz="2200" b="1" i="1">
                                              <a:solidFill>
                                                <a:srgbClr val="C00000"/>
                                              </a:solidFill>
                                              <a:latin typeface="Cambria Math" charset="0"/>
                                            </a:rPr>
                                            <m:t>𝒌</m:t>
                                          </m:r>
                                          <m:r>
                                            <a:rPr lang="en-US" sz="2200" b="1" i="1">
                                              <a:solidFill>
                                                <a:srgbClr val="C00000"/>
                                              </a:solidFill>
                                              <a:latin typeface="Cambria Math" charset="0"/>
                                            </a:rPr>
                                            <m:t>+</m:t>
                                          </m:r>
                                          <m:r>
                                            <a:rPr lang="en-US" sz="2200" b="1" i="1">
                                              <a:solidFill>
                                                <a:srgbClr val="C00000"/>
                                              </a:solidFill>
                                              <a:latin typeface="Cambria Math" charset="0"/>
                                            </a:rPr>
                                            <m:t>𝟏</m:t>
                                          </m:r>
                                        </m:e>
                                      </m:d>
                                    </m:sup>
                                  </m:sSup>
                                </m:e>
                              </m:d>
                            </m:e>
                          </m:func>
                        </m:e>
                      </m:d>
                    </m:oMath>
                  </m:oMathPara>
                </a14:m>
                <a:endParaRPr lang="en-US" sz="2200" b="0" i="1" dirty="0">
                  <a:latin typeface="Cambria Math" panose="02040503050406030204" pitchFamily="18" charset="0"/>
                </a:endParaRPr>
              </a:p>
              <a:p>
                <a:pPr marL="292608" lvl="1" indent="0">
                  <a:buNone/>
                </a:pPr>
                <a:endParaRPr lang="en-US" sz="2200" i="1" dirty="0">
                  <a:latin typeface="Cambria Math" panose="02040503050406030204" pitchFamily="18" charset="0"/>
                </a:endParaRPr>
              </a:p>
              <a:p>
                <a:pPr marL="292608" lvl="1" indent="0">
                  <a:buNone/>
                </a:pPr>
                <a:r>
                  <a:rPr lang="en-US" sz="2200" dirty="0"/>
                  <a:t>        where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charset="0"/>
                          </a:rPr>
                          <m:t>𝑉</m:t>
                        </m:r>
                      </m:e>
                      <m:sub>
                        <m:r>
                          <a:rPr lang="en-US" sz="2200" i="1">
                            <a:latin typeface="Cambria Math" panose="02040503050406030204" pitchFamily="18" charset="0"/>
                          </a:rPr>
                          <m:t>𝑛</m:t>
                        </m:r>
                        <m:r>
                          <a:rPr lang="en-US" sz="2200" i="1">
                            <a:latin typeface="Cambria Math" panose="02040503050406030204" pitchFamily="18" charset="0"/>
                          </a:rPr>
                          <m:t>+1</m:t>
                        </m:r>
                      </m:sub>
                    </m:sSub>
                    <m:d>
                      <m:dPr>
                        <m:ctrlPr>
                          <a:rPr lang="en-US" sz="2200" i="1">
                            <a:latin typeface="Cambria Math" panose="02040503050406030204" pitchFamily="18" charset="0"/>
                          </a:rPr>
                        </m:ctrlPr>
                      </m:dPr>
                      <m:e>
                        <m:sSup>
                          <m:sSupPr>
                            <m:ctrlPr>
                              <a:rPr lang="en-US" sz="2200" b="1" i="1">
                                <a:latin typeface="Cambria Math" panose="02040503050406030204" pitchFamily="18" charset="0"/>
                              </a:rPr>
                            </m:ctrlPr>
                          </m:sSupPr>
                          <m:e>
                            <m:r>
                              <a:rPr lang="en-US" sz="2200" b="1" i="1">
                                <a:latin typeface="Cambria Math" charset="0"/>
                              </a:rPr>
                              <m:t>𝒕</m:t>
                            </m:r>
                          </m:e>
                          <m:sup>
                            <m:d>
                              <m:dPr>
                                <m:begChr m:val="{"/>
                                <m:endChr m:val="}"/>
                                <m:ctrlPr>
                                  <a:rPr lang="en-US" sz="2200" b="1" i="1">
                                    <a:latin typeface="Cambria Math" panose="02040503050406030204" pitchFamily="18" charset="0"/>
                                  </a:rPr>
                                </m:ctrlPr>
                              </m:dPr>
                              <m:e>
                                <m:r>
                                  <a:rPr lang="en-US" sz="2200" b="1" i="1">
                                    <a:latin typeface="Cambria Math" panose="02040503050406030204" pitchFamily="18" charset="0"/>
                                  </a:rPr>
                                  <m:t>𝒏</m:t>
                                </m:r>
                                <m:r>
                                  <a:rPr lang="en-US" sz="2200" b="1" i="1">
                                    <a:latin typeface="Cambria Math" panose="02040503050406030204" pitchFamily="18" charset="0"/>
                                  </a:rPr>
                                  <m:t>+</m:t>
                                </m:r>
                                <m:r>
                                  <a:rPr lang="en-US" sz="2200" b="1" i="1">
                                    <a:latin typeface="Cambria Math" panose="02040503050406030204" pitchFamily="18" charset="0"/>
                                  </a:rPr>
                                  <m:t>𝟏</m:t>
                                </m:r>
                              </m:e>
                            </m:d>
                          </m:sup>
                        </m:sSup>
                        <m:r>
                          <a:rPr lang="en-US" sz="2200" b="1" i="1">
                            <a:latin typeface="Cambria Math" charset="0"/>
                          </a:rPr>
                          <m:t>,</m:t>
                        </m:r>
                        <m:sSup>
                          <m:sSupPr>
                            <m:ctrlPr>
                              <a:rPr lang="en-US" sz="2200" b="1" i="1">
                                <a:solidFill>
                                  <a:srgbClr val="C00000"/>
                                </a:solidFill>
                                <a:latin typeface="Cambria Math" panose="02040503050406030204" pitchFamily="18" charset="0"/>
                              </a:rPr>
                            </m:ctrlPr>
                          </m:sSupPr>
                          <m:e>
                            <m:r>
                              <a:rPr lang="en-US" sz="2200" b="1" i="1">
                                <a:solidFill>
                                  <a:srgbClr val="C00000"/>
                                </a:solidFill>
                                <a:latin typeface="Cambria Math" panose="02040503050406030204" pitchFamily="18" charset="0"/>
                              </a:rPr>
                              <m:t>𝒙</m:t>
                            </m:r>
                          </m:e>
                          <m:sup>
                            <m:d>
                              <m:dPr>
                                <m:begChr m:val="{"/>
                                <m:endChr m:val="}"/>
                                <m:ctrlPr>
                                  <a:rPr lang="en-US" sz="2200" b="1" i="1">
                                    <a:solidFill>
                                      <a:srgbClr val="C00000"/>
                                    </a:solidFill>
                                    <a:latin typeface="Cambria Math" panose="02040503050406030204" pitchFamily="18" charset="0"/>
                                  </a:rPr>
                                </m:ctrlPr>
                              </m:dPr>
                              <m:e>
                                <m:r>
                                  <a:rPr lang="en-US" sz="2200" b="1" i="1">
                                    <a:solidFill>
                                      <a:srgbClr val="C00000"/>
                                    </a:solidFill>
                                    <a:latin typeface="Cambria Math" panose="02040503050406030204" pitchFamily="18" charset="0"/>
                                  </a:rPr>
                                  <m:t>𝒏</m:t>
                                </m:r>
                                <m:r>
                                  <a:rPr lang="en-US" sz="2200" b="1" i="1">
                                    <a:solidFill>
                                      <a:srgbClr val="C00000"/>
                                    </a:solidFill>
                                    <a:latin typeface="Cambria Math" panose="02040503050406030204" pitchFamily="18" charset="0"/>
                                  </a:rPr>
                                  <m:t>+</m:t>
                                </m:r>
                                <m:r>
                                  <a:rPr lang="en-US" sz="2200" b="1" i="1">
                                    <a:solidFill>
                                      <a:srgbClr val="C00000"/>
                                    </a:solidFill>
                                    <a:latin typeface="Cambria Math" panose="02040503050406030204" pitchFamily="18" charset="0"/>
                                  </a:rPr>
                                  <m:t>𝟏</m:t>
                                </m:r>
                              </m:e>
                            </m:d>
                          </m:sup>
                        </m:sSup>
                      </m:e>
                    </m:d>
                    <m:r>
                      <a:rPr lang="en-US" sz="2200" i="1">
                        <a:latin typeface="Cambria Math" charset="0"/>
                      </a:rPr>
                      <m:t>=</m:t>
                    </m:r>
                    <m:r>
                      <a:rPr lang="en-US" sz="2200" i="1">
                        <a:latin typeface="Cambria Math" charset="0"/>
                      </a:rPr>
                      <m:t>𝑔</m:t>
                    </m:r>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charset="0"/>
                              </a:rPr>
                              <m:t>𝑡</m:t>
                            </m:r>
                          </m:e>
                          <m:sub>
                            <m:r>
                              <a:rPr lang="en-US" sz="2200" i="1">
                                <a:latin typeface="Cambria Math" panose="02040503050406030204" pitchFamily="18" charset="0"/>
                              </a:rPr>
                              <m:t>𝑛</m:t>
                            </m:r>
                            <m:r>
                              <a:rPr lang="en-US" sz="2200" i="1">
                                <a:latin typeface="Cambria Math" panose="02040503050406030204" pitchFamily="18" charset="0"/>
                              </a:rPr>
                              <m:t>+1</m:t>
                            </m:r>
                          </m:sub>
                        </m:sSub>
                        <m:r>
                          <a:rPr lang="en-US" sz="2200" i="1">
                            <a:latin typeface="Cambria Math" charset="0"/>
                          </a:rPr>
                          <m:t>,</m:t>
                        </m:r>
                        <m:sSub>
                          <m:sSubPr>
                            <m:ctrlPr>
                              <a:rPr lang="en-US" sz="2200" b="1" i="1">
                                <a:solidFill>
                                  <a:srgbClr val="C00000"/>
                                </a:solidFill>
                                <a:latin typeface="Cambria Math" panose="02040503050406030204" pitchFamily="18" charset="0"/>
                              </a:rPr>
                            </m:ctrlPr>
                          </m:sSubPr>
                          <m:e>
                            <m:r>
                              <a:rPr lang="en-US" sz="2200" b="1" i="1">
                                <a:solidFill>
                                  <a:srgbClr val="C00000"/>
                                </a:solidFill>
                                <a:latin typeface="Cambria Math" charset="0"/>
                              </a:rPr>
                              <m:t>𝒙</m:t>
                            </m:r>
                          </m:e>
                          <m:sub>
                            <m:r>
                              <a:rPr lang="en-US" sz="2200" b="0" i="1">
                                <a:solidFill>
                                  <a:srgbClr val="C00000"/>
                                </a:solidFill>
                                <a:latin typeface="Cambria Math" panose="02040503050406030204" pitchFamily="18" charset="0"/>
                              </a:rPr>
                              <m:t>𝑛</m:t>
                            </m:r>
                            <m:r>
                              <a:rPr lang="en-US" sz="2200" b="0" i="1">
                                <a:solidFill>
                                  <a:srgbClr val="C00000"/>
                                </a:solidFill>
                                <a:latin typeface="Cambria Math" panose="02040503050406030204" pitchFamily="18" charset="0"/>
                              </a:rPr>
                              <m:t>+1</m:t>
                            </m:r>
                          </m:sub>
                        </m:sSub>
                      </m:e>
                    </m:d>
                  </m:oMath>
                </a14:m>
                <a:r>
                  <a:rPr lang="en-US" sz="2200" dirty="0"/>
                  <a:t>.</a:t>
                </a:r>
              </a:p>
              <a:p>
                <a:pPr marL="292608" lvl="1" indent="0">
                  <a:buNone/>
                </a:pPr>
                <a:endParaRPr lang="en-US" sz="1000" dirty="0"/>
              </a:p>
              <a:p>
                <a:pPr marL="292608" lvl="1" indent="0">
                  <a:buNone/>
                </a:pPr>
                <a:endParaRPr lang="en-US" sz="2200" dirty="0"/>
              </a:p>
              <a:p>
                <a:pPr marL="635508" lvl="1" indent="-342900">
                  <a:lnSpc>
                    <a:spcPts val="2800"/>
                  </a:lnSpc>
                  <a:buFont typeface="Arial" panose="020B0604020202020204" pitchFamily="34" charset="0"/>
                  <a:buChar char="•"/>
                </a:pPr>
                <a:r>
                  <a:rPr lang="en-US" sz="2200" dirty="0"/>
                  <a:t>DM seeks stopping policy and </a:t>
                </a:r>
                <a14:m>
                  <m:oMath xmlns:m="http://schemas.openxmlformats.org/officeDocument/2006/math">
                    <m:func>
                      <m:funcPr>
                        <m:ctrlPr>
                          <a:rPr lang="en-US" sz="2200" i="1">
                            <a:latin typeface="Cambria Math" panose="02040503050406030204" pitchFamily="18" charset="0"/>
                          </a:rPr>
                        </m:ctrlPr>
                      </m:funcPr>
                      <m:fName>
                        <m:sSup>
                          <m:sSupPr>
                            <m:ctrlPr>
                              <a:rPr lang="en-US" sz="2200" b="1" i="1" smtClean="0">
                                <a:latin typeface="Cambria Math" panose="02040503050406030204" pitchFamily="18" charset="0"/>
                              </a:rPr>
                            </m:ctrlPr>
                          </m:sSupPr>
                          <m:e>
                            <m:r>
                              <a:rPr lang="en-US" sz="2200" b="1" i="1" smtClean="0">
                                <a:latin typeface="Cambria Math" charset="0"/>
                              </a:rPr>
                              <m:t>𝒕</m:t>
                            </m:r>
                          </m:e>
                          <m:sup>
                            <m:r>
                              <a:rPr lang="en-US" sz="2200" b="1" i="1" smtClean="0">
                                <a:latin typeface="Cambria Math" charset="0"/>
                              </a:rPr>
                              <m:t>𝑺</m:t>
                            </m:r>
                          </m:sup>
                        </m:sSup>
                        <m:r>
                          <a:rPr lang="en-US" sz="2200" b="0" i="1" smtClean="0">
                            <a:latin typeface="Cambria Math" charset="0"/>
                          </a:rPr>
                          <m:t>∈</m:t>
                        </m:r>
                        <m:limLow>
                          <m:limLowPr>
                            <m:ctrlPr>
                              <a:rPr lang="en-US" sz="2200" i="1" smtClean="0">
                                <a:solidFill>
                                  <a:schemeClr val="tx1"/>
                                </a:solidFill>
                                <a:latin typeface="Cambria Math" panose="02040503050406030204" pitchFamily="18" charset="0"/>
                              </a:rPr>
                            </m:ctrlPr>
                          </m:limLowPr>
                          <m:e>
                            <m:r>
                              <m:rPr>
                                <m:sty m:val="p"/>
                              </m:rPr>
                              <a:rPr lang="en-US" sz="2200" b="0" i="0" smtClean="0">
                                <a:solidFill>
                                  <a:schemeClr val="tx1"/>
                                </a:solidFill>
                                <a:latin typeface="Cambria Math" charset="0"/>
                              </a:rPr>
                              <m:t>arg</m:t>
                            </m:r>
                            <m:r>
                              <m:rPr>
                                <m:sty m:val="p"/>
                              </m:rPr>
                              <a:rPr lang="en-US" sz="2200">
                                <a:solidFill>
                                  <a:schemeClr val="tx1"/>
                                </a:solidFill>
                                <a:latin typeface="Cambria Math" charset="0"/>
                              </a:rPr>
                              <m:t>max</m:t>
                            </m:r>
                          </m:e>
                          <m:lim>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charset="0"/>
                                  </a:rPr>
                                  <m:t>𝑡</m:t>
                                </m:r>
                              </m:e>
                              <m:sub>
                                <m:r>
                                  <a:rPr lang="en-US" sz="2200" i="1">
                                    <a:solidFill>
                                      <a:schemeClr val="tx1"/>
                                    </a:solidFill>
                                    <a:latin typeface="Cambria Math" charset="0"/>
                                  </a:rPr>
                                  <m:t>1</m:t>
                                </m:r>
                              </m:sub>
                            </m:sSub>
                            <m:r>
                              <a:rPr lang="en-US" sz="2200" i="1">
                                <a:solidFill>
                                  <a:schemeClr val="tx1"/>
                                </a:solidFill>
                                <a:latin typeface="Cambria Math" charset="0"/>
                              </a:rPr>
                              <m:t>,…,</m:t>
                            </m:r>
                            <m:sSub>
                              <m:sSubPr>
                                <m:ctrlPr>
                                  <a:rPr lang="en-US" sz="2200" i="1">
                                    <a:solidFill>
                                      <a:schemeClr val="tx1"/>
                                    </a:solidFill>
                                    <a:latin typeface="Cambria Math" panose="02040503050406030204" pitchFamily="18" charset="0"/>
                                  </a:rPr>
                                </m:ctrlPr>
                              </m:sSubPr>
                              <m:e>
                                <m:r>
                                  <a:rPr lang="en-US" sz="2200" i="1">
                                    <a:solidFill>
                                      <a:schemeClr val="tx1"/>
                                    </a:solidFill>
                                    <a:latin typeface="Cambria Math" charset="0"/>
                                  </a:rPr>
                                  <m:t>𝑡</m:t>
                                </m:r>
                              </m:e>
                              <m:sub>
                                <m:r>
                                  <a:rPr lang="en-US" sz="2200" i="1">
                                    <a:solidFill>
                                      <a:schemeClr val="tx1"/>
                                    </a:solidFill>
                                    <a:latin typeface="Cambria Math" charset="0"/>
                                  </a:rPr>
                                  <m:t>𝑛</m:t>
                                </m:r>
                              </m:sub>
                            </m:sSub>
                          </m:lim>
                        </m:limLow>
                      </m:fName>
                      <m:e>
                        <m:sSub>
                          <m:sSubPr>
                            <m:ctrlPr>
                              <a:rPr lang="en-US" sz="2200" i="1">
                                <a:latin typeface="Cambria Math" panose="02040503050406030204" pitchFamily="18" charset="0"/>
                              </a:rPr>
                            </m:ctrlPr>
                          </m:sSubPr>
                          <m:e>
                            <m:r>
                              <a:rPr lang="en-US" sz="2200" i="1">
                                <a:latin typeface="Cambria Math" charset="0"/>
                              </a:rPr>
                              <m:t>𝑉</m:t>
                            </m:r>
                          </m:e>
                          <m:sub>
                            <m:r>
                              <a:rPr lang="en-US" sz="2200" i="1">
                                <a:latin typeface="Cambria Math" charset="0"/>
                              </a:rPr>
                              <m:t>0</m:t>
                            </m:r>
                          </m:sub>
                        </m:sSub>
                        <m:r>
                          <a:rPr lang="en-US" sz="2200" i="1">
                            <a:latin typeface="Cambria Math" charset="0"/>
                          </a:rPr>
                          <m:t>(</m:t>
                        </m:r>
                        <m:sSup>
                          <m:sSupPr>
                            <m:ctrlPr>
                              <a:rPr lang="en-US" sz="2200" b="1" i="1">
                                <a:latin typeface="Cambria Math" panose="02040503050406030204" pitchFamily="18" charset="0"/>
                              </a:rPr>
                            </m:ctrlPr>
                          </m:sSupPr>
                          <m:e>
                            <m:r>
                              <a:rPr lang="en-US" sz="2200" b="1" i="1">
                                <a:latin typeface="Cambria Math" charset="0"/>
                              </a:rPr>
                              <m:t>𝒕</m:t>
                            </m:r>
                          </m:e>
                          <m:sup>
                            <m:d>
                              <m:dPr>
                                <m:begChr m:val="{"/>
                                <m:endChr m:val="}"/>
                                <m:ctrlPr>
                                  <a:rPr lang="en-US" sz="2200" b="1" i="1">
                                    <a:latin typeface="Cambria Math" panose="02040503050406030204" pitchFamily="18" charset="0"/>
                                  </a:rPr>
                                </m:ctrlPr>
                              </m:dPr>
                              <m:e>
                                <m:r>
                                  <a:rPr lang="en-US" sz="2200" b="1" i="1" smtClean="0">
                                    <a:latin typeface="Cambria Math" panose="02040503050406030204" pitchFamily="18" charset="0"/>
                                  </a:rPr>
                                  <m:t>𝒏</m:t>
                                </m:r>
                                <m:r>
                                  <a:rPr lang="en-US" sz="2200" b="1" i="1" smtClean="0">
                                    <a:latin typeface="Cambria Math" panose="02040503050406030204" pitchFamily="18" charset="0"/>
                                  </a:rPr>
                                  <m:t>+</m:t>
                                </m:r>
                                <m:r>
                                  <a:rPr lang="en-US" sz="2200" b="1" i="1" smtClean="0">
                                    <a:latin typeface="Cambria Math" panose="02040503050406030204" pitchFamily="18" charset="0"/>
                                  </a:rPr>
                                  <m:t>𝟏</m:t>
                                </m:r>
                              </m:e>
                            </m:d>
                          </m:sup>
                        </m:sSup>
                        <m:r>
                          <a:rPr lang="en-US" sz="2200" b="1" i="1">
                            <a:latin typeface="Cambria Math" charset="0"/>
                          </a:rPr>
                          <m:t>,</m:t>
                        </m:r>
                        <m:sSup>
                          <m:sSupPr>
                            <m:ctrlPr>
                              <a:rPr lang="en-US" sz="2200" b="1" i="1">
                                <a:latin typeface="Cambria Math" panose="02040503050406030204" pitchFamily="18" charset="0"/>
                              </a:rPr>
                            </m:ctrlPr>
                          </m:sSupPr>
                          <m:e>
                            <m:r>
                              <a:rPr lang="en-US" sz="2200" b="1" i="1">
                                <a:latin typeface="Cambria Math" charset="0"/>
                              </a:rPr>
                              <m:t>𝒙</m:t>
                            </m:r>
                          </m:e>
                          <m:sup>
                            <m:d>
                              <m:dPr>
                                <m:begChr m:val="{"/>
                                <m:endChr m:val="}"/>
                                <m:ctrlPr>
                                  <a:rPr lang="en-US" sz="2200" b="1" i="1">
                                    <a:latin typeface="Cambria Math" panose="02040503050406030204" pitchFamily="18" charset="0"/>
                                  </a:rPr>
                                </m:ctrlPr>
                              </m:dPr>
                              <m:e>
                                <m:r>
                                  <a:rPr lang="en-US" sz="2200" b="1" i="1">
                                    <a:latin typeface="Cambria Math" charset="0"/>
                                  </a:rPr>
                                  <m:t>𝟎</m:t>
                                </m:r>
                              </m:e>
                            </m:d>
                          </m:sup>
                        </m:sSup>
                        <m:r>
                          <a:rPr lang="en-US" sz="2200" i="1">
                            <a:latin typeface="Cambria Math" charset="0"/>
                          </a:rPr>
                          <m:t>)</m:t>
                        </m:r>
                      </m:e>
                    </m:func>
                  </m:oMath>
                </a14:m>
                <a:r>
                  <a:rPr lang="en-US" sz="2200" dirty="0"/>
                  <a:t> </a:t>
                </a:r>
              </a:p>
              <a:p>
                <a:pPr marL="635508" lvl="1" indent="-342900">
                  <a:lnSpc>
                    <a:spcPts val="2800"/>
                  </a:lnSpc>
                  <a:buFont typeface="Arial" panose="020B0604020202020204" pitchFamily="34" charset="0"/>
                  <a:buChar char="•"/>
                </a:pPr>
                <a:r>
                  <a:rPr lang="en-US" sz="2200" dirty="0"/>
                  <a:t>Let </a:t>
                </a:r>
                <a14:m>
                  <m:oMath xmlns:m="http://schemas.openxmlformats.org/officeDocument/2006/math">
                    <m:func>
                      <m:funcPr>
                        <m:ctrlPr>
                          <a:rPr lang="en-US" sz="2200" i="1">
                            <a:latin typeface="Cambria Math" panose="02040503050406030204" pitchFamily="18" charset="0"/>
                          </a:rPr>
                        </m:ctrlPr>
                      </m:funcPr>
                      <m:fName>
                        <m:r>
                          <a:rPr lang="en-US" sz="2200" i="1">
                            <a:latin typeface="Cambria Math" charset="0"/>
                          </a:rPr>
                          <m:t>𝑉</m:t>
                        </m:r>
                        <m:r>
                          <a:rPr lang="en-US" sz="2200" i="1">
                            <a:latin typeface="Cambria Math" charset="0"/>
                          </a:rPr>
                          <m:t>=</m:t>
                        </m:r>
                      </m:fName>
                      <m:e>
                        <m:sSub>
                          <m:sSubPr>
                            <m:ctrlPr>
                              <a:rPr lang="en-US" sz="2200" i="1">
                                <a:latin typeface="Cambria Math" panose="02040503050406030204" pitchFamily="18" charset="0"/>
                              </a:rPr>
                            </m:ctrlPr>
                          </m:sSubPr>
                          <m:e>
                            <m:r>
                              <a:rPr lang="en-US" sz="2200" i="1">
                                <a:latin typeface="Cambria Math" charset="0"/>
                              </a:rPr>
                              <m:t>𝑉</m:t>
                            </m:r>
                          </m:e>
                          <m:sub>
                            <m:r>
                              <a:rPr lang="en-US" sz="2200" i="1">
                                <a:latin typeface="Cambria Math" charset="0"/>
                              </a:rPr>
                              <m:t>0</m:t>
                            </m:r>
                          </m:sub>
                        </m:sSub>
                        <m:r>
                          <a:rPr lang="en-US" sz="2200" i="1">
                            <a:latin typeface="Cambria Math" charset="0"/>
                          </a:rPr>
                          <m:t>(</m:t>
                        </m:r>
                        <m:sSup>
                          <m:sSupPr>
                            <m:ctrlPr>
                              <a:rPr lang="en-US" sz="2200" b="1" i="1">
                                <a:latin typeface="Cambria Math" panose="02040503050406030204" pitchFamily="18" charset="0"/>
                              </a:rPr>
                            </m:ctrlPr>
                          </m:sSupPr>
                          <m:e>
                            <m:r>
                              <a:rPr lang="en-US" sz="2200" b="1" i="1">
                                <a:latin typeface="Cambria Math" charset="0"/>
                              </a:rPr>
                              <m:t>𝒕</m:t>
                            </m:r>
                          </m:e>
                          <m:sup>
                            <m:r>
                              <a:rPr lang="en-US" sz="2200" b="1" i="1">
                                <a:latin typeface="Cambria Math" charset="0"/>
                              </a:rPr>
                              <m:t>𝑺</m:t>
                            </m:r>
                          </m:sup>
                        </m:sSup>
                        <m:r>
                          <a:rPr lang="en-US" sz="2200" b="1" i="1">
                            <a:latin typeface="Cambria Math" charset="0"/>
                          </a:rPr>
                          <m:t>,</m:t>
                        </m:r>
                        <m:sSup>
                          <m:sSupPr>
                            <m:ctrlPr>
                              <a:rPr lang="en-US" sz="2200" b="1" i="1">
                                <a:latin typeface="Cambria Math" panose="02040503050406030204" pitchFamily="18" charset="0"/>
                              </a:rPr>
                            </m:ctrlPr>
                          </m:sSupPr>
                          <m:e>
                            <m:r>
                              <a:rPr lang="en-US" sz="2200" b="1" i="1">
                                <a:latin typeface="Cambria Math" charset="0"/>
                              </a:rPr>
                              <m:t>𝒙</m:t>
                            </m:r>
                          </m:e>
                          <m:sup>
                            <m:d>
                              <m:dPr>
                                <m:begChr m:val="{"/>
                                <m:endChr m:val="}"/>
                                <m:ctrlPr>
                                  <a:rPr lang="en-US" sz="2200" b="1" i="1">
                                    <a:latin typeface="Cambria Math" panose="02040503050406030204" pitchFamily="18" charset="0"/>
                                  </a:rPr>
                                </m:ctrlPr>
                              </m:dPr>
                              <m:e>
                                <m:r>
                                  <a:rPr lang="en-US" sz="2200" b="1" i="1">
                                    <a:latin typeface="Cambria Math" charset="0"/>
                                  </a:rPr>
                                  <m:t>𝟎</m:t>
                                </m:r>
                              </m:e>
                            </m:d>
                          </m:sup>
                        </m:sSup>
                        <m:r>
                          <a:rPr lang="en-US" sz="2200" i="1">
                            <a:latin typeface="Cambria Math" charset="0"/>
                          </a:rPr>
                          <m:t>)</m:t>
                        </m:r>
                      </m:e>
                    </m:func>
                  </m:oMath>
                </a14:m>
                <a:r>
                  <a:rPr lang="en-US" sz="2200" dirty="0"/>
                  <a:t>.</a:t>
                </a:r>
              </a:p>
              <a:p>
                <a:pPr marL="292608" lvl="1" indent="0">
                  <a:lnSpc>
                    <a:spcPts val="2800"/>
                  </a:lnSpc>
                  <a:buNone/>
                </a:pP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913" y="3299188"/>
                <a:ext cx="8654143" cy="3558812"/>
              </a:xfrm>
              <a:blipFill>
                <a:blip r:embed="rId3"/>
                <a:stretch>
                  <a:fillRect/>
                </a:stretch>
              </a:blipFill>
              <a:ln>
                <a:noFill/>
              </a:ln>
            </p:spPr>
            <p:txBody>
              <a:bodyPr/>
              <a:lstStyle/>
              <a:p>
                <a:r>
                  <a:rPr lang="en-US">
                    <a:noFill/>
                  </a:rPr>
                  <a:t> </a:t>
                </a:r>
              </a:p>
            </p:txBody>
          </p:sp>
        </mc:Fallback>
      </mc:AlternateContent>
      <p:cxnSp>
        <p:nvCxnSpPr>
          <p:cNvPr id="13" name="Straight Connector 12"/>
          <p:cNvCxnSpPr/>
          <p:nvPr/>
        </p:nvCxnSpPr>
        <p:spPr>
          <a:xfrm>
            <a:off x="1675559" y="2931534"/>
            <a:ext cx="6283842" cy="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1245757" y="2099368"/>
                <a:ext cx="1446279" cy="369332"/>
              </a:xfrm>
              <a:prstGeom prst="rect">
                <a:avLst/>
              </a:prstGeom>
              <a:noFill/>
            </p:spPr>
            <p:txBody>
              <a:bodyPr wrap="square" rtlCol="0">
                <a:spAutoFit/>
              </a:bodyPr>
              <a:lstStyle/>
              <a:p>
                <a:r>
                  <a:rPr lang="en-US" sz="1800" dirty="0"/>
                  <a:t>Time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charset="0"/>
                          </a:rPr>
                          <m:t>𝑡</m:t>
                        </m:r>
                      </m:e>
                      <m:sub>
                        <m:r>
                          <a:rPr lang="en-US" sz="1800" i="1">
                            <a:latin typeface="Cambria Math" panose="02040503050406030204" pitchFamily="18" charset="0"/>
                          </a:rPr>
                          <m:t>0</m:t>
                        </m:r>
                      </m:sub>
                    </m:sSub>
                  </m:oMath>
                </a14:m>
                <a:endParaRPr lang="en-US" sz="1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245757" y="2099368"/>
                <a:ext cx="1446279" cy="369332"/>
              </a:xfrm>
              <a:prstGeom prst="rect">
                <a:avLst/>
              </a:prstGeom>
              <a:blipFill>
                <a:blip r:embed="rId4"/>
                <a:stretch>
                  <a:fillRect l="-2609" t="-3333" b="-26667"/>
                </a:stretch>
              </a:blipFill>
            </p:spPr>
            <p:txBody>
              <a:bodyPr/>
              <a:lstStyle/>
              <a:p>
                <a:r>
                  <a:rPr lang="en-US">
                    <a:noFill/>
                  </a:rPr>
                  <a:t> </a:t>
                </a:r>
              </a:p>
            </p:txBody>
          </p:sp>
        </mc:Fallback>
      </mc:AlternateContent>
      <p:sp>
        <p:nvSpPr>
          <p:cNvPr id="24" name="Slide Number Placeholder 4">
            <a:extLst>
              <a:ext uri="{FF2B5EF4-FFF2-40B4-BE49-F238E27FC236}">
                <a16:creationId xmlns:a16="http://schemas.microsoft.com/office/drawing/2014/main" id="{AAF91FA8-D56C-7140-8851-F98D091E368D}"/>
              </a:ext>
            </a:extLst>
          </p:cNvPr>
          <p:cNvSpPr txBox="1">
            <a:spLocks/>
          </p:cNvSpPr>
          <p:nvPr/>
        </p:nvSpPr>
        <p:spPr>
          <a:xfrm>
            <a:off x="8132583" y="6492875"/>
            <a:ext cx="984019" cy="3651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4FAB73BC-B049-4115-A692-8D63A059BFB8}" type="slidenum">
              <a:rPr lang="en-US" smtClean="0"/>
              <a:pPr/>
              <a:t>9</a:t>
            </a:fld>
            <a:endParaRPr lang="en-US" dirty="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B76BC8C-A553-264E-B2D7-B721A9F99B9A}"/>
                  </a:ext>
                </a:extLst>
              </p:cNvPr>
              <p:cNvSpPr/>
              <p:nvPr/>
            </p:nvSpPr>
            <p:spPr>
              <a:xfrm>
                <a:off x="7519188" y="2404738"/>
                <a:ext cx="33611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m:t>
                      </m:r>
                    </m:oMath>
                  </m:oMathPara>
                </a14:m>
                <a:endParaRPr lang="en-US" dirty="0"/>
              </a:p>
            </p:txBody>
          </p:sp>
        </mc:Choice>
        <mc:Fallback xmlns="">
          <p:sp>
            <p:nvSpPr>
              <p:cNvPr id="7" name="Rectangle 6">
                <a:extLst>
                  <a:ext uri="{FF2B5EF4-FFF2-40B4-BE49-F238E27FC236}">
                    <a16:creationId xmlns:a16="http://schemas.microsoft.com/office/drawing/2014/main" id="{CB76BC8C-A553-264E-B2D7-B721A9F99B9A}"/>
                  </a:ext>
                </a:extLst>
              </p:cNvPr>
              <p:cNvSpPr>
                <a:spLocks noRot="1" noChangeAspect="1" noMove="1" noResize="1" noEditPoints="1" noAdjustHandles="1" noChangeArrowheads="1" noChangeShapeType="1" noTextEdit="1"/>
              </p:cNvSpPr>
              <p:nvPr/>
            </p:nvSpPr>
            <p:spPr>
              <a:xfrm>
                <a:off x="7519188" y="2404738"/>
                <a:ext cx="336118" cy="307777"/>
              </a:xfrm>
              <a:prstGeom prst="rect">
                <a:avLst/>
              </a:prstGeom>
              <a:blipFill>
                <a:blip r:embed="rId5"/>
                <a:stretch>
                  <a:fillRect/>
                </a:stretch>
              </a:blipFill>
            </p:spPr>
            <p:txBody>
              <a:bodyPr/>
              <a:lstStyle/>
              <a:p>
                <a:r>
                  <a:rPr lang="en-US">
                    <a:noFill/>
                  </a:rPr>
                  <a:t> </a:t>
                </a:r>
              </a:p>
            </p:txBody>
          </p:sp>
        </mc:Fallback>
      </mc:AlternateContent>
      <p:cxnSp>
        <p:nvCxnSpPr>
          <p:cNvPr id="12" name="Straight Connector 11"/>
          <p:cNvCxnSpPr/>
          <p:nvPr/>
        </p:nvCxnSpPr>
        <p:spPr>
          <a:xfrm>
            <a:off x="1675559" y="2766729"/>
            <a:ext cx="0" cy="350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E98EA07-49AA-4CCB-8547-73B1263E81E7}"/>
              </a:ext>
            </a:extLst>
          </p:cNvPr>
          <p:cNvGrpSpPr/>
          <p:nvPr/>
        </p:nvGrpSpPr>
        <p:grpSpPr>
          <a:xfrm>
            <a:off x="1663796" y="2285573"/>
            <a:ext cx="5767034" cy="974378"/>
            <a:chOff x="1663796" y="2285573"/>
            <a:chExt cx="5767034" cy="974378"/>
          </a:xfrm>
        </p:grpSpPr>
        <p:sp>
          <p:nvSpPr>
            <p:cNvPr id="19" name="Arc 18"/>
            <p:cNvSpPr/>
            <p:nvPr/>
          </p:nvSpPr>
          <p:spPr>
            <a:xfrm>
              <a:off x="1672984" y="2463590"/>
              <a:ext cx="1920399" cy="772903"/>
            </a:xfrm>
            <a:prstGeom prst="arc">
              <a:avLst>
                <a:gd name="adj1" fmla="val 10973832"/>
                <a:gd name="adj2" fmla="val 21185141"/>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p:grpSp>
          <p:nvGrpSpPr>
            <p:cNvPr id="38" name="Group 37">
              <a:extLst>
                <a:ext uri="{FF2B5EF4-FFF2-40B4-BE49-F238E27FC236}">
                  <a16:creationId xmlns:a16="http://schemas.microsoft.com/office/drawing/2014/main" id="{4B0DC6D9-EC05-7C45-8A8B-80860349756B}"/>
                </a:ext>
              </a:extLst>
            </p:cNvPr>
            <p:cNvGrpSpPr/>
            <p:nvPr/>
          </p:nvGrpSpPr>
          <p:grpSpPr>
            <a:xfrm>
              <a:off x="1663796" y="2285573"/>
              <a:ext cx="5767034" cy="974378"/>
              <a:chOff x="1663796" y="2285573"/>
              <a:chExt cx="5767034" cy="974378"/>
            </a:xfrm>
          </p:grpSpPr>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72BE413A-D7A9-A348-AAB8-A6621B481B1C}"/>
                      </a:ext>
                    </a:extLst>
                  </p:cNvPr>
                  <p:cNvSpPr/>
                  <p:nvPr/>
                </p:nvSpPr>
                <p:spPr>
                  <a:xfrm>
                    <a:off x="7043544" y="2631903"/>
                    <a:ext cx="38728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charset="0"/>
                                </a:rPr>
                                <m:t>𝑡</m:t>
                              </m:r>
                            </m:e>
                            <m:sub>
                              <m:r>
                                <a:rPr lang="en-US" sz="1400" b="0" i="1" smtClean="0">
                                  <a:latin typeface="Cambria Math" panose="02040503050406030204" pitchFamily="18" charset="0"/>
                                </a:rPr>
                                <m:t>𝑛</m:t>
                              </m:r>
                            </m:sub>
                          </m:sSub>
                        </m:oMath>
                      </m:oMathPara>
                    </a14:m>
                    <a:endParaRPr lang="en-US" dirty="0"/>
                  </a:p>
                </p:txBody>
              </p:sp>
            </mc:Choice>
            <mc:Fallback xmlns="">
              <p:sp>
                <p:nvSpPr>
                  <p:cNvPr id="30" name="Rectangle 29">
                    <a:extLst>
                      <a:ext uri="{FF2B5EF4-FFF2-40B4-BE49-F238E27FC236}">
                        <a16:creationId xmlns:a16="http://schemas.microsoft.com/office/drawing/2014/main" id="{72BE413A-D7A9-A348-AAB8-A6621B481B1C}"/>
                      </a:ext>
                    </a:extLst>
                  </p:cNvPr>
                  <p:cNvSpPr>
                    <a:spLocks noRot="1" noChangeAspect="1" noMove="1" noResize="1" noEditPoints="1" noAdjustHandles="1" noChangeArrowheads="1" noChangeShapeType="1" noTextEdit="1"/>
                  </p:cNvSpPr>
                  <p:nvPr/>
                </p:nvSpPr>
                <p:spPr>
                  <a:xfrm>
                    <a:off x="7043544" y="2631903"/>
                    <a:ext cx="387286" cy="307777"/>
                  </a:xfrm>
                  <a:prstGeom prst="rect">
                    <a:avLst/>
                  </a:prstGeom>
                  <a:blipFill>
                    <a:blip r:embed="rId6"/>
                    <a:stretch>
                      <a:fillRect/>
                    </a:stretch>
                  </a:blipFill>
                </p:spPr>
                <p:txBody>
                  <a:bodyPr/>
                  <a:lstStyle/>
                  <a:p>
                    <a:r>
                      <a:rPr lang="en-US">
                        <a:noFill/>
                      </a:rPr>
                      <a:t> </a:t>
                    </a:r>
                  </a:p>
                </p:txBody>
              </p:sp>
            </mc:Fallback>
          </mc:AlternateContent>
          <p:cxnSp>
            <p:nvCxnSpPr>
              <p:cNvPr id="14" name="Straight Connector 13"/>
              <p:cNvCxnSpPr>
                <a:cxnSpLocks/>
              </p:cNvCxnSpPr>
              <p:nvPr/>
            </p:nvCxnSpPr>
            <p:spPr>
              <a:xfrm>
                <a:off x="5776332" y="2858540"/>
                <a:ext cx="0" cy="133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580891" y="2501509"/>
                    <a:ext cx="4319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charset="0"/>
                                </a:rPr>
                                <m:t>𝑡</m:t>
                              </m:r>
                            </m:e>
                            <m:sub>
                              <m:r>
                                <a:rPr lang="en-US" sz="1800" b="0" i="1" smtClean="0">
                                  <a:latin typeface="Cambria Math" charset="0"/>
                                </a:rPr>
                                <m:t>𝑘</m:t>
                              </m:r>
                            </m:sub>
                          </m:sSub>
                        </m:oMath>
                      </m:oMathPara>
                    </a14:m>
                    <a:endParaRPr lang="en-US" sz="1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580891" y="2501509"/>
                    <a:ext cx="431976" cy="369332"/>
                  </a:xfrm>
                  <a:prstGeom prst="rect">
                    <a:avLst/>
                  </a:prstGeom>
                  <a:blipFill>
                    <a:blip r:embed="rId7"/>
                    <a:stretch>
                      <a:fillRect/>
                    </a:stretch>
                  </a:blipFill>
                </p:spPr>
                <p:txBody>
                  <a:bodyPr/>
                  <a:lstStyle/>
                  <a:p>
                    <a:r>
                      <a:rPr lang="en-US">
                        <a:noFill/>
                      </a:rPr>
                      <a:t> </a:t>
                    </a:r>
                  </a:p>
                </p:txBody>
              </p:sp>
            </mc:Fallback>
          </mc:AlternateContent>
          <p:sp>
            <p:nvSpPr>
              <p:cNvPr id="18" name="Arc 17"/>
              <p:cNvSpPr/>
              <p:nvPr/>
            </p:nvSpPr>
            <p:spPr>
              <a:xfrm>
                <a:off x="1663796" y="2582084"/>
                <a:ext cx="1125984" cy="650311"/>
              </a:xfrm>
              <a:prstGeom prst="arc">
                <a:avLst>
                  <a:gd name="adj1" fmla="val 11266194"/>
                  <a:gd name="adj2" fmla="val 20851809"/>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p:sp>
            <p:nvSpPr>
              <p:cNvPr id="20" name="Arc 19"/>
              <p:cNvSpPr/>
              <p:nvPr/>
            </p:nvSpPr>
            <p:spPr>
              <a:xfrm>
                <a:off x="1675558" y="2462915"/>
                <a:ext cx="3994910" cy="791251"/>
              </a:xfrm>
              <a:prstGeom prst="arc">
                <a:avLst>
                  <a:gd name="adj1" fmla="val 10753756"/>
                  <a:gd name="adj2" fmla="val 21513845"/>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mc:AlternateContent xmlns:mc="http://schemas.openxmlformats.org/markup-compatibility/2006" xmlns:a14="http://schemas.microsoft.com/office/drawing/2010/main">
            <mc:Choice Requires="a14">
              <p:sp>
                <p:nvSpPr>
                  <p:cNvPr id="4" name="Rectangle 3"/>
                  <p:cNvSpPr/>
                  <p:nvPr/>
                </p:nvSpPr>
                <p:spPr>
                  <a:xfrm>
                    <a:off x="2692038" y="2621996"/>
                    <a:ext cx="371255"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charset="0"/>
                                </a:rPr>
                                <m:t>𝑡</m:t>
                              </m:r>
                            </m:e>
                            <m:sub>
                              <m:r>
                                <a:rPr lang="en-US" sz="1400" b="0" i="1" smtClean="0">
                                  <a:latin typeface="Cambria Math" charset="0"/>
                                </a:rPr>
                                <m:t>1</m:t>
                              </m:r>
                            </m:sub>
                          </m:sSub>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692038" y="2621996"/>
                    <a:ext cx="371255"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458350" y="2621704"/>
                    <a:ext cx="37542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charset="0"/>
                                </a:rPr>
                                <m:t>𝑡</m:t>
                              </m:r>
                            </m:e>
                            <m:sub>
                              <m:r>
                                <a:rPr lang="en-US" sz="1400" b="0" i="1" smtClean="0">
                                  <a:latin typeface="Cambria Math" charset="0"/>
                                </a:rPr>
                                <m:t>2</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458350" y="2621704"/>
                    <a:ext cx="375424" cy="307777"/>
                  </a:xfrm>
                  <a:prstGeom prst="rect">
                    <a:avLst/>
                  </a:prstGeom>
                  <a:blipFill>
                    <a:blip r:embed="rId9"/>
                    <a:stretch>
                      <a:fillRect/>
                    </a:stretch>
                  </a:blipFill>
                </p:spPr>
                <p:txBody>
                  <a:bodyPr/>
                  <a:lstStyle/>
                  <a:p>
                    <a:r>
                      <a:rPr lang="en-US">
                        <a:noFill/>
                      </a:rPr>
                      <a:t> </a:t>
                    </a:r>
                  </a:p>
                </p:txBody>
              </p:sp>
            </mc:Fallback>
          </mc:AlternateContent>
          <p:sp>
            <p:nvSpPr>
              <p:cNvPr id="21" name="Arc 20"/>
              <p:cNvSpPr/>
              <p:nvPr/>
            </p:nvSpPr>
            <p:spPr>
              <a:xfrm>
                <a:off x="1663796" y="2463590"/>
                <a:ext cx="2550040" cy="795686"/>
              </a:xfrm>
              <a:prstGeom prst="arc">
                <a:avLst>
                  <a:gd name="adj1" fmla="val 10986890"/>
                  <a:gd name="adj2" fmla="val 21136421"/>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mc:AlternateContent xmlns:mc="http://schemas.openxmlformats.org/markup-compatibility/2006" xmlns:a14="http://schemas.microsoft.com/office/drawing/2010/main">
            <mc:Choice Requires="a14">
              <p:sp>
                <p:nvSpPr>
                  <p:cNvPr id="22" name="Rectangle 21"/>
                  <p:cNvSpPr/>
                  <p:nvPr/>
                </p:nvSpPr>
                <p:spPr>
                  <a:xfrm>
                    <a:off x="4050138" y="2620300"/>
                    <a:ext cx="37542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charset="0"/>
                                </a:rPr>
                                <m:t>𝑡</m:t>
                              </m:r>
                            </m:e>
                            <m:sub>
                              <m:r>
                                <a:rPr lang="en-US" sz="1400" b="0" i="1" smtClean="0">
                                  <a:latin typeface="Cambria Math" charset="0"/>
                                </a:rPr>
                                <m:t>3</m:t>
                              </m:r>
                            </m:sub>
                          </m:sSub>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4050138" y="2620300"/>
                    <a:ext cx="375424"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670591" y="2611017"/>
                    <a:ext cx="35939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4670591" y="2611017"/>
                    <a:ext cx="359393"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95DE03C-5D5E-E44F-BDA6-C07E66D830E6}"/>
                      </a:ext>
                    </a:extLst>
                  </p:cNvPr>
                  <p:cNvSpPr/>
                  <p:nvPr/>
                </p:nvSpPr>
                <p:spPr>
                  <a:xfrm>
                    <a:off x="6257116" y="2611017"/>
                    <a:ext cx="35939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charset="0"/>
                            </a:rPr>
                            <m:t>…</m:t>
                          </m:r>
                        </m:oMath>
                      </m:oMathPara>
                    </a14:m>
                    <a:endParaRPr lang="en-US" dirty="0"/>
                  </a:p>
                </p:txBody>
              </p:sp>
            </mc:Choice>
            <mc:Fallback xmlns="">
              <p:sp>
                <p:nvSpPr>
                  <p:cNvPr id="27" name="Rectangle 26">
                    <a:extLst>
                      <a:ext uri="{FF2B5EF4-FFF2-40B4-BE49-F238E27FC236}">
                        <a16:creationId xmlns:a16="http://schemas.microsoft.com/office/drawing/2014/main" id="{795DE03C-5D5E-E44F-BDA6-C07E66D830E6}"/>
                      </a:ext>
                    </a:extLst>
                  </p:cNvPr>
                  <p:cNvSpPr>
                    <a:spLocks noRot="1" noChangeAspect="1" noMove="1" noResize="1" noEditPoints="1" noAdjustHandles="1" noChangeArrowheads="1" noChangeShapeType="1" noTextEdit="1"/>
                  </p:cNvSpPr>
                  <p:nvPr/>
                </p:nvSpPr>
                <p:spPr>
                  <a:xfrm>
                    <a:off x="6257116" y="2611017"/>
                    <a:ext cx="359393" cy="307777"/>
                  </a:xfrm>
                  <a:prstGeom prst="rect">
                    <a:avLst/>
                  </a:prstGeom>
                  <a:blipFill>
                    <a:blip r:embed="rId12"/>
                    <a:stretch>
                      <a:fillRect/>
                    </a:stretch>
                  </a:blipFill>
                </p:spPr>
                <p:txBody>
                  <a:bodyPr/>
                  <a:lstStyle/>
                  <a:p>
                    <a:r>
                      <a:rPr lang="en-US">
                        <a:noFill/>
                      </a:rPr>
                      <a:t> </a:t>
                    </a:r>
                  </a:p>
                </p:txBody>
              </p:sp>
            </mc:Fallback>
          </mc:AlternateContent>
          <p:sp>
            <p:nvSpPr>
              <p:cNvPr id="28" name="Arc 27">
                <a:extLst>
                  <a:ext uri="{FF2B5EF4-FFF2-40B4-BE49-F238E27FC236}">
                    <a16:creationId xmlns:a16="http://schemas.microsoft.com/office/drawing/2014/main" id="{174C525D-3F84-3348-BEE8-0FF4B6BBE361}"/>
                  </a:ext>
                </a:extLst>
              </p:cNvPr>
              <p:cNvSpPr/>
              <p:nvPr/>
            </p:nvSpPr>
            <p:spPr>
              <a:xfrm>
                <a:off x="1669676" y="2285573"/>
                <a:ext cx="5571484" cy="974378"/>
              </a:xfrm>
              <a:prstGeom prst="arc">
                <a:avLst>
                  <a:gd name="adj1" fmla="val 10806123"/>
                  <a:gd name="adj2" fmla="val 21475758"/>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2">
                      <a:lumMod val="50000"/>
                    </a:schemeClr>
                  </a:solidFill>
                </a:endParaRPr>
              </a:p>
            </p:txBody>
          </p:sp>
          <p:cxnSp>
            <p:nvCxnSpPr>
              <p:cNvPr id="31" name="Straight Connector 30">
                <a:extLst>
                  <a:ext uri="{FF2B5EF4-FFF2-40B4-BE49-F238E27FC236}">
                    <a16:creationId xmlns:a16="http://schemas.microsoft.com/office/drawing/2014/main" id="{BAD07415-CDF9-D944-96EC-BC7ED2EBA2C5}"/>
                  </a:ext>
                </a:extLst>
              </p:cNvPr>
              <p:cNvCxnSpPr>
                <a:cxnSpLocks/>
              </p:cNvCxnSpPr>
              <p:nvPr/>
            </p:nvCxnSpPr>
            <p:spPr>
              <a:xfrm>
                <a:off x="4181645" y="2866309"/>
                <a:ext cx="0" cy="133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2EE3C9-9775-CC4A-8120-4EC21F6B8DCA}"/>
                  </a:ext>
                </a:extLst>
              </p:cNvPr>
              <p:cNvCxnSpPr>
                <a:cxnSpLocks/>
              </p:cNvCxnSpPr>
              <p:nvPr/>
            </p:nvCxnSpPr>
            <p:spPr>
              <a:xfrm>
                <a:off x="3593383" y="2866309"/>
                <a:ext cx="0" cy="133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2FF17F7-9981-9741-BDE4-9777DCDC95E7}"/>
                  </a:ext>
                </a:extLst>
              </p:cNvPr>
              <p:cNvCxnSpPr>
                <a:cxnSpLocks/>
              </p:cNvCxnSpPr>
              <p:nvPr/>
            </p:nvCxnSpPr>
            <p:spPr>
              <a:xfrm>
                <a:off x="2831383" y="2866309"/>
                <a:ext cx="0" cy="133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A100B7-EDE2-514A-A69D-66AAB6366A22}"/>
                  </a:ext>
                </a:extLst>
              </p:cNvPr>
              <p:cNvCxnSpPr>
                <a:cxnSpLocks/>
              </p:cNvCxnSpPr>
              <p:nvPr/>
            </p:nvCxnSpPr>
            <p:spPr>
              <a:xfrm>
                <a:off x="7178412" y="2874625"/>
                <a:ext cx="0" cy="1336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5" name="Straight Connector 34">
            <a:extLst>
              <a:ext uri="{FF2B5EF4-FFF2-40B4-BE49-F238E27FC236}">
                <a16:creationId xmlns:a16="http://schemas.microsoft.com/office/drawing/2014/main" id="{C95A18E2-C25F-1F49-A47D-A74076CFCEF0}"/>
              </a:ext>
            </a:extLst>
          </p:cNvPr>
          <p:cNvCxnSpPr/>
          <p:nvPr/>
        </p:nvCxnSpPr>
        <p:spPr>
          <a:xfrm>
            <a:off x="7657312" y="2699187"/>
            <a:ext cx="0" cy="350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01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formatted_template_monitoring" id="{B1DB9EB4-2881-6E42-8D1F-5D5B3BE1F50D}" vid="{6EEDAE77-DE8F-8048-9B16-5B30CEA42C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4268</Words>
  <Application>Microsoft Office PowerPoint</Application>
  <PresentationFormat>Letter Paper (8.5x11 in)</PresentationFormat>
  <Paragraphs>422</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Cambria Math</vt:lpstr>
      <vt:lpstr>Retrospect</vt:lpstr>
      <vt:lpstr>Monitoring with Limited Information</vt:lpstr>
      <vt:lpstr>Monitoring in Practice</vt:lpstr>
      <vt:lpstr>Challenges</vt:lpstr>
      <vt:lpstr>Motivating Example</vt:lpstr>
      <vt:lpstr>Main Challenges with CAV</vt:lpstr>
      <vt:lpstr>Monitoring and Stopping Problem</vt:lpstr>
      <vt:lpstr>PowerPoint Presentation</vt:lpstr>
      <vt:lpstr>Uncertainty Set</vt:lpstr>
      <vt:lpstr>Static Problem</vt:lpstr>
      <vt:lpstr>Dynamic Problem</vt:lpstr>
      <vt:lpstr>Assumptions</vt:lpstr>
      <vt:lpstr>Assumptions</vt:lpstr>
      <vt:lpstr>Examples</vt:lpstr>
      <vt:lpstr>Optimal Policy (Dynamic Monitoring)</vt:lpstr>
      <vt:lpstr>Optimal Policy (Dynamic Monitoring)</vt:lpstr>
      <vt:lpstr>Solving Static Monitoring Problem</vt:lpstr>
      <vt:lpstr>Stationary Case</vt:lpstr>
      <vt:lpstr>Stationary Case</vt:lpstr>
      <vt:lpstr>Stationary Case</vt:lpstr>
      <vt:lpstr>A Case Study in Designing  Treatment for CAV</vt:lpstr>
      <vt:lpstr>Data Description</vt:lpstr>
      <vt:lpstr>Disease Model</vt:lpstr>
      <vt:lpstr>Relationship with Our Model</vt:lpstr>
      <vt:lpstr>Uncertainty Set</vt:lpstr>
      <vt:lpstr>Dynamic Monitoring</vt:lpstr>
      <vt:lpstr>Simulation 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Robust Optimal Stopping Problem</dc:title>
  <dc:creator>Do Young Yoon</dc:creator>
  <cp:lastModifiedBy>IANCU Dan</cp:lastModifiedBy>
  <cp:revision>1304</cp:revision>
  <cp:lastPrinted>2019-06-23T21:05:52Z</cp:lastPrinted>
  <dcterms:created xsi:type="dcterms:W3CDTF">2016-11-04T06:55:10Z</dcterms:created>
  <dcterms:modified xsi:type="dcterms:W3CDTF">2021-11-18T10:03:45Z</dcterms:modified>
</cp:coreProperties>
</file>